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59" r:id="rId4"/>
    <p:sldId id="273" r:id="rId5"/>
    <p:sldId id="260" r:id="rId6"/>
    <p:sldId id="261" r:id="rId7"/>
    <p:sldId id="262" r:id="rId8"/>
    <p:sldId id="272" r:id="rId9"/>
    <p:sldId id="263" r:id="rId10"/>
    <p:sldId id="264" r:id="rId11"/>
    <p:sldId id="265" r:id="rId12"/>
    <p:sldId id="266" r:id="rId13"/>
    <p:sldId id="267" r:id="rId14"/>
    <p:sldId id="274" r:id="rId15"/>
    <p:sldId id="275" r:id="rId16"/>
    <p:sldId id="270" r:id="rId17"/>
    <p:sldId id="268" r:id="rId18"/>
    <p:sldId id="2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4" d="100"/>
          <a:sy n="54" d="100"/>
        </p:scale>
        <p:origin x="79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3/1/2023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3/1/2023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1CF131DD-A141-4471-BCF9-C6073EDD7E20}" type="datetimeFigureOut">
              <a:rPr lang="en-US" dirty="0"/>
              <a:t>3/1/2023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3/1/2023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3/1/2023</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084478-63FF-44E7-B16C-1EC90802BF68}"/>
              </a:ext>
            </a:extLst>
          </p:cNvPr>
          <p:cNvSpPr>
            <a:spLocks noGrp="1"/>
          </p:cNvSpPr>
          <p:nvPr>
            <p:ph type="ctrTitle"/>
          </p:nvPr>
        </p:nvSpPr>
        <p:spPr>
          <a:xfrm>
            <a:off x="1561708" y="2175937"/>
            <a:ext cx="9068586" cy="2506125"/>
          </a:xfrm>
        </p:spPr>
        <p:txBody>
          <a:bodyPr/>
          <a:lstStyle/>
          <a:p>
            <a:r>
              <a:rPr lang="ba-RU" sz="4400" b="1" dirty="0">
                <a:latin typeface="Times New Roman" panose="02020603050405020304" pitchFamily="18" charset="0"/>
                <a:cs typeface="Times New Roman" panose="02020603050405020304" pitchFamily="18" charset="0"/>
              </a:rPr>
              <a:t>Баймаҡ ҡалаһының</a:t>
            </a:r>
            <a:br>
              <a:rPr lang="ba-RU" sz="4400" b="1" dirty="0">
                <a:latin typeface="Times New Roman" panose="02020603050405020304" pitchFamily="18" charset="0"/>
                <a:cs typeface="Times New Roman" panose="02020603050405020304" pitchFamily="18" charset="0"/>
              </a:rPr>
            </a:br>
            <a:r>
              <a:rPr lang="ru-RU" sz="4400" b="1" dirty="0">
                <a:latin typeface="Times New Roman" panose="02020603050405020304" pitchFamily="18" charset="0"/>
                <a:cs typeface="Times New Roman" panose="02020603050405020304" pitchFamily="18" charset="0"/>
              </a:rPr>
              <a:t>5</a:t>
            </a:r>
            <a:r>
              <a:rPr lang="ba-RU" sz="4400" b="1" dirty="0">
                <a:latin typeface="Times New Roman" panose="02020603050405020304" pitchFamily="18" charset="0"/>
                <a:cs typeface="Times New Roman" panose="02020603050405020304" pitchFamily="18" charset="0"/>
              </a:rPr>
              <a:t>-се һанлы</a:t>
            </a:r>
            <a:br>
              <a:rPr lang="ba-RU" sz="4400" b="1" dirty="0">
                <a:latin typeface="Times New Roman" panose="02020603050405020304" pitchFamily="18" charset="0"/>
                <a:cs typeface="Times New Roman" panose="02020603050405020304" pitchFamily="18" charset="0"/>
              </a:rPr>
            </a:br>
            <a:r>
              <a:rPr lang="ba-RU" sz="4400" b="1" dirty="0">
                <a:latin typeface="Times New Roman" panose="02020603050405020304" pitchFamily="18" charset="0"/>
                <a:cs typeface="Times New Roman" panose="02020603050405020304" pitchFamily="18" charset="0"/>
              </a:rPr>
              <a:t>балалар баҡсаһы</a:t>
            </a:r>
            <a:br>
              <a:rPr lang="ba-RU" dirty="0"/>
            </a:br>
            <a:endParaRPr lang="ru-RU" dirty="0"/>
          </a:p>
        </p:txBody>
      </p:sp>
      <p:sp>
        <p:nvSpPr>
          <p:cNvPr id="3" name="Подзаголовок 2">
            <a:extLst>
              <a:ext uri="{FF2B5EF4-FFF2-40B4-BE49-F238E27FC236}">
                <a16:creationId xmlns:a16="http://schemas.microsoft.com/office/drawing/2014/main" id="{BB7A6C7D-FA7D-467B-AAE9-0AA351EE98F4}"/>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1572091737"/>
      </p:ext>
    </p:extLst>
  </p:cSld>
  <p:clrMapOvr>
    <a:masterClrMapping/>
  </p:clrMapOvr>
  <p:transition spd="slow" advTm="15466">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BC85A-A5C9-47DF-9FA4-CEFEA2C5E48E}"/>
              </a:ext>
            </a:extLst>
          </p:cNvPr>
          <p:cNvSpPr>
            <a:spLocks noGrp="1"/>
          </p:cNvSpPr>
          <p:nvPr>
            <p:ph type="title"/>
          </p:nvPr>
        </p:nvSpPr>
        <p:spPr>
          <a:xfrm>
            <a:off x="9296400" y="607392"/>
            <a:ext cx="2430780" cy="1158655"/>
          </a:xfrm>
        </p:spPr>
        <p:txBody>
          <a:bodyPr>
            <a:normAutofit/>
          </a:bodyPr>
          <a:lstStyle/>
          <a:p>
            <a:r>
              <a:rPr lang="ba-RU" sz="3600" dirty="0">
                <a:latin typeface="Times New Roman" panose="02020603050405020304" pitchFamily="18" charset="0"/>
                <a:cs typeface="Times New Roman" panose="02020603050405020304" pitchFamily="18" charset="0"/>
              </a:rPr>
              <a:t>Айыу, бүре юҡ икән.</a:t>
            </a:r>
            <a:endParaRPr lang="ru-RU" sz="36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B0F20B86-C6E7-481F-B34D-C3C8D7418ED6}"/>
              </a:ext>
            </a:extLst>
          </p:cNvPr>
          <p:cNvPicPr>
            <a:picLocks noGrp="1" noChangeAspect="1"/>
          </p:cNvPicPr>
          <p:nvPr>
            <p:ph idx="1"/>
          </p:nvPr>
        </p:nvPicPr>
        <p:blipFill>
          <a:blip r:embed="rId2"/>
          <a:stretch>
            <a:fillRect/>
          </a:stretch>
        </p:blipFill>
        <p:spPr>
          <a:xfrm>
            <a:off x="349623" y="277906"/>
            <a:ext cx="8373035" cy="6078070"/>
          </a:xfrm>
        </p:spPr>
      </p:pic>
      <p:sp>
        <p:nvSpPr>
          <p:cNvPr id="4" name="Текст 3">
            <a:extLst>
              <a:ext uri="{FF2B5EF4-FFF2-40B4-BE49-F238E27FC236}">
                <a16:creationId xmlns:a16="http://schemas.microsoft.com/office/drawing/2014/main" id="{48420A7A-7407-48D2-9AC1-7F28E46263FD}"/>
              </a:ext>
            </a:extLst>
          </p:cNvPr>
          <p:cNvSpPr>
            <a:spLocks noGrp="1"/>
          </p:cNvSpPr>
          <p:nvPr>
            <p:ph type="body" sz="half" idx="2"/>
          </p:nvPr>
        </p:nvSpPr>
        <p:spPr>
          <a:xfrm>
            <a:off x="9296400" y="1945341"/>
            <a:ext cx="2430780" cy="4410635"/>
          </a:xfrm>
        </p:spPr>
        <p:txBody>
          <a:bodyPr>
            <a:normAutofit fontScale="70000" lnSpcReduction="20000"/>
          </a:bodyPr>
          <a:lstStyle/>
          <a:p>
            <a:r>
              <a:rPr lang="ru-RU" sz="1800" dirty="0" err="1">
                <a:latin typeface="Times New Roman" panose="02020603050405020304" pitchFamily="18" charset="0"/>
                <a:cs typeface="Times New Roman" panose="02020603050405020304" pitchFamily="18" charset="0"/>
              </a:rPr>
              <a:t>Аранан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берәүҙе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айыу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итеп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һайлайҙар.Уға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бәләкәй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түңәрәк</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өң”һыҙыла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Өң”дән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алыҫтараҡ</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балаларҙың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өйө</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Балалар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өй”ҙән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сығып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айыу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торған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яҡҡа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еләккә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баралар.Айыу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йәшенеп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ята</a:t>
            </a:r>
            <a:r>
              <a:rPr lang="ru-RU" sz="1800" dirty="0">
                <a:latin typeface="Times New Roman" panose="02020603050405020304" pitchFamily="18" charset="0"/>
                <a:cs typeface="Times New Roman" panose="02020603050405020304" pitchFamily="18" charset="0"/>
              </a:rPr>
              <a:t> был </a:t>
            </a:r>
            <a:r>
              <a:rPr lang="ru-RU" sz="1800" dirty="0" err="1">
                <a:latin typeface="Times New Roman" panose="02020603050405020304" pitchFamily="18" charset="0"/>
                <a:cs typeface="Times New Roman" panose="02020603050405020304" pitchFamily="18" charset="0"/>
              </a:rPr>
              <a:t>ваҡытта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Балалар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йырлап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йөрөйҙәр</a:t>
            </a:r>
            <a:r>
              <a:rPr lang="ru-RU" sz="1800" dirty="0">
                <a:latin typeface="Times New Roman" panose="02020603050405020304" pitchFamily="18" charset="0"/>
                <a:cs typeface="Times New Roman" panose="02020603050405020304" pitchFamily="18" charset="0"/>
              </a:rPr>
              <a:t>:</a:t>
            </a:r>
          </a:p>
          <a:p>
            <a:r>
              <a:rPr lang="ru-RU" sz="1800" dirty="0" err="1">
                <a:latin typeface="Times New Roman" panose="02020603050405020304" pitchFamily="18" charset="0"/>
                <a:cs typeface="Times New Roman" panose="02020603050405020304" pitchFamily="18" charset="0"/>
              </a:rPr>
              <a:t>Еләк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йыям,ҡаҡ</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ҡоям</a:t>
            </a:r>
            <a:endParaRPr lang="ru-RU" sz="1800" dirty="0">
              <a:latin typeface="Times New Roman" panose="02020603050405020304" pitchFamily="18" charset="0"/>
              <a:cs typeface="Times New Roman" panose="02020603050405020304" pitchFamily="18" charset="0"/>
            </a:endParaRPr>
          </a:p>
          <a:p>
            <a:r>
              <a:rPr lang="ru-RU" sz="1800" dirty="0" err="1">
                <a:latin typeface="Times New Roman" panose="02020603050405020304" pitchFamily="18" charset="0"/>
                <a:cs typeface="Times New Roman" panose="02020603050405020304" pitchFamily="18" charset="0"/>
              </a:rPr>
              <a:t>Әсәйемә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бүләккә</a:t>
            </a:r>
            <a:r>
              <a:rPr lang="ru-RU" sz="1800" dirty="0">
                <a:latin typeface="Times New Roman" panose="02020603050405020304" pitchFamily="18" charset="0"/>
                <a:cs typeface="Times New Roman" panose="02020603050405020304" pitchFamily="18" charset="0"/>
              </a:rPr>
              <a:t>.</a:t>
            </a:r>
          </a:p>
          <a:p>
            <a:r>
              <a:rPr lang="ru-RU" sz="1800" dirty="0" err="1">
                <a:latin typeface="Times New Roman" panose="02020603050405020304" pitchFamily="18" charset="0"/>
                <a:cs typeface="Times New Roman" panose="02020603050405020304" pitchFamily="18" charset="0"/>
              </a:rPr>
              <a:t>Бында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еләк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икән</a:t>
            </a:r>
            <a:r>
              <a:rPr lang="ru-RU" sz="1800" dirty="0">
                <a:latin typeface="Times New Roman" panose="02020603050405020304" pitchFamily="18" charset="0"/>
                <a:cs typeface="Times New Roman" panose="02020603050405020304" pitchFamily="18" charset="0"/>
              </a:rPr>
              <a:t>,</a:t>
            </a:r>
          </a:p>
          <a:p>
            <a:r>
              <a:rPr lang="ru-RU" sz="1800" dirty="0" err="1">
                <a:latin typeface="Times New Roman" panose="02020603050405020304" pitchFamily="18" charset="0"/>
                <a:cs typeface="Times New Roman" panose="02020603050405020304" pitchFamily="18" charset="0"/>
              </a:rPr>
              <a:t>Айыу-бүре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юҡ</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икән</a:t>
            </a:r>
            <a:r>
              <a:rPr lang="ru-RU" sz="1800" dirty="0">
                <a:latin typeface="Times New Roman" panose="02020603050405020304" pitchFamily="18" charset="0"/>
                <a:cs typeface="Times New Roman" panose="02020603050405020304" pitchFamily="18" charset="0"/>
              </a:rPr>
              <a:t>.</a:t>
            </a:r>
          </a:p>
          <a:p>
            <a:r>
              <a:rPr lang="ru-RU" sz="1800" dirty="0" err="1">
                <a:latin typeface="Times New Roman" panose="02020603050405020304" pitchFamily="18" charset="0"/>
                <a:cs typeface="Times New Roman" panose="02020603050405020304" pitchFamily="18" charset="0"/>
              </a:rPr>
              <a:t>Шул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ваҡытта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айыу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йүгереп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сығып,балаларҙы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баҫтыра,ҡыуа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башлай</a:t>
            </a:r>
            <a:r>
              <a:rPr lang="ru-RU" sz="1800" dirty="0">
                <a:latin typeface="Times New Roman" panose="02020603050405020304" pitchFamily="18" charset="0"/>
                <a:cs typeface="Times New Roman" panose="02020603050405020304" pitchFamily="18" charset="0"/>
              </a:rPr>
              <a:t> .Кем “</a:t>
            </a:r>
            <a:r>
              <a:rPr lang="ru-RU" sz="1800" dirty="0" err="1">
                <a:latin typeface="Times New Roman" panose="02020603050405020304" pitchFamily="18" charset="0"/>
                <a:cs typeface="Times New Roman" panose="02020603050405020304" pitchFamily="18" charset="0"/>
              </a:rPr>
              <a:t>өй”гә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алмай,тотола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шул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айыу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була</a:t>
            </a:r>
            <a:r>
              <a:rPr lang="ru-RU" sz="1800" dirty="0">
                <a:latin typeface="Times New Roman" panose="02020603050405020304" pitchFamily="18" charset="0"/>
                <a:cs typeface="Times New Roman" panose="02020603050405020304" pitchFamily="18" charset="0"/>
              </a:rPr>
              <a:t> ла </a:t>
            </a:r>
            <a:r>
              <a:rPr lang="ru-RU" sz="1800" dirty="0" err="1">
                <a:latin typeface="Times New Roman" panose="02020603050405020304" pitchFamily="18" charset="0"/>
                <a:cs typeface="Times New Roman" panose="02020603050405020304" pitchFamily="18" charset="0"/>
              </a:rPr>
              <a:t>уйын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яңынан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башлана</a:t>
            </a:r>
            <a:r>
              <a:rPr lang="ru-RU" sz="18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2859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3110">
        <p15:prstTrans prst="prestige"/>
      </p:transition>
    </mc:Choice>
    <mc:Fallback xmlns="">
      <p:transition spd="slow" advTm="4311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243F5D-5B2F-4752-83A2-65668AD56C33}"/>
              </a:ext>
            </a:extLst>
          </p:cNvPr>
          <p:cNvSpPr>
            <a:spLocks noGrp="1"/>
          </p:cNvSpPr>
          <p:nvPr>
            <p:ph type="title"/>
          </p:nvPr>
        </p:nvSpPr>
        <p:spPr>
          <a:xfrm>
            <a:off x="726141" y="412376"/>
            <a:ext cx="10856259" cy="6015318"/>
          </a:xfrm>
        </p:spPr>
        <p:txBody>
          <a:bodyPr>
            <a:noAutofit/>
          </a:bodyPr>
          <a:lstStyle/>
          <a:p>
            <a:pPr algn="ctr"/>
            <a:r>
              <a:rPr lang="ru-RU" sz="2800" b="1" dirty="0" err="1">
                <a:latin typeface="Times New Roman" panose="02020603050405020304" pitchFamily="18" charset="0"/>
                <a:cs typeface="Times New Roman" panose="02020603050405020304" pitchFamily="18" charset="0"/>
              </a:rPr>
              <a:t>Йәшерәм</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яулыҡ</a:t>
            </a:r>
            <a:br>
              <a:rPr lang="ru-RU" sz="2400" dirty="0">
                <a:latin typeface="Times New Roman" panose="02020603050405020304" pitchFamily="18" charset="0"/>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Балалар</a:t>
            </a:r>
            <a:r>
              <a:rPr lang="ru-RU" sz="2400" dirty="0">
                <a:latin typeface="Times New Roman" panose="02020603050405020304" pitchFamily="18" charset="0"/>
                <a:cs typeface="Times New Roman" panose="02020603050405020304" pitchFamily="18" charset="0"/>
              </a:rPr>
              <a:t> түңәрәк яһап ултыралар, араларынан көтөүсе һайлана. Ул яулыҡ ала.Балалар йырлай:</a:t>
            </a:r>
            <a:br>
              <a:rPr lang="ru-RU" sz="2400" dirty="0">
                <a:latin typeface="Times New Roman" panose="02020603050405020304" pitchFamily="18" charset="0"/>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Йәшерәм-йәшерәм</a:t>
            </a:r>
            <a:r>
              <a:rPr lang="ru-RU" sz="2400" dirty="0">
                <a:latin typeface="Times New Roman" panose="02020603050405020304" pitchFamily="18" charset="0"/>
                <a:cs typeface="Times New Roman" panose="02020603050405020304" pitchFamily="18" charset="0"/>
              </a:rPr>
              <a:t> яулығымды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Йәшел ҡайын аҫтына.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Һиҙҙермәйсә һалып китәм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Бер иптәшем артына. </a:t>
            </a:r>
            <a:br>
              <a:rPr lang="ru-RU" sz="2400" dirty="0">
                <a:latin typeface="Times New Roman" panose="02020603050405020304" pitchFamily="18" charset="0"/>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Көтөүсе</a:t>
            </a:r>
            <a:r>
              <a:rPr lang="ru-RU" sz="2400" dirty="0">
                <a:latin typeface="Times New Roman" panose="02020603050405020304" pitchFamily="18" charset="0"/>
                <a:cs typeface="Times New Roman" panose="02020603050405020304" pitchFamily="18" charset="0"/>
              </a:rPr>
              <a:t> булған бала түңәрәкте уратып йөрөй һәм бер уңайлы ваҡытта һиҙҙермәй генә яулыҡты бер иптәшенең артына һалып китә. Ә үҙе һаман яулыҡты йәшереп тотҡан һымаҡ йөрөй.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Артында яулыҡ ятҡан бала, көтөүсе түңәрәкте әйләнеп килгәнсе, үҙенең артында яулыҡ ятҡанын һиҙмәй ултырһа, көтөүсе уның янына килеп еткәс, яулыҡты ала ла уға яулыҡ менән һуға. Был бала көтөүсе булып ҡала. Әгәр ҙә түңәрәктәге бала артына яулыҡ һалынғанын һиҙеп ҡалһа, тиҙ генә тороп, көтөүсе артынан йүгерә. Ә көтөүсе яулыҡтан һуғылмаҫ өсөн, түңәрәк буйлап йүгереп, уны баҫтырған иптәшенең урынына ултырырға тырыша. Әгәр ултырып өлгөрмәһә, ул тағы көтөүсе була һәм уйын яңынан башлана.</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992396"/>
      </p:ext>
    </p:extLst>
  </p:cSld>
  <p:clrMapOvr>
    <a:masterClrMapping/>
  </p:clrMapOvr>
  <mc:AlternateContent xmlns:mc="http://schemas.openxmlformats.org/markup-compatibility/2006" xmlns:p14="http://schemas.microsoft.com/office/powerpoint/2010/main">
    <mc:Choice Requires="p14">
      <p:transition spd="slow" p14:dur="1200" advTm="26794">
        <p:dissolve/>
      </p:transition>
    </mc:Choice>
    <mc:Fallback xmlns="">
      <p:transition spd="slow" advTm="26794">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C56DBD-5D5A-4CA4-A5D4-F4AFAB4F28BC}"/>
              </a:ext>
            </a:extLst>
          </p:cNvPr>
          <p:cNvSpPr>
            <a:spLocks noGrp="1"/>
          </p:cNvSpPr>
          <p:nvPr>
            <p:ph type="title"/>
          </p:nvPr>
        </p:nvSpPr>
        <p:spPr/>
        <p:txBody>
          <a:bodyPr/>
          <a:lstStyle/>
          <a:p>
            <a:endParaRPr lang="ru-RU"/>
          </a:p>
        </p:txBody>
      </p:sp>
      <p:pic>
        <p:nvPicPr>
          <p:cNvPr id="6" name="яулык">
            <a:hlinkClick r:id="" action="ppaction://media"/>
            <a:extLst>
              <a:ext uri="{FF2B5EF4-FFF2-40B4-BE49-F238E27FC236}">
                <a16:creationId xmlns:a16="http://schemas.microsoft.com/office/drawing/2014/main" id="{F1BD471E-D26D-2C1B-83C6-9A3E5414B2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403413"/>
            <a:ext cx="10266458" cy="5647349"/>
          </a:xfrm>
        </p:spPr>
      </p:pic>
    </p:spTree>
    <p:extLst>
      <p:ext uri="{BB962C8B-B14F-4D97-AF65-F5344CB8AC3E}">
        <p14:creationId xmlns:p14="http://schemas.microsoft.com/office/powerpoint/2010/main" val="96616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6288">
        <p15:prstTrans prst="drape"/>
      </p:transition>
    </mc:Choice>
    <mc:Fallback xmlns="">
      <p:transition spd="slow" advTm="16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B4AB7-FDE9-4F32-964E-8C4DD48FCB2E}"/>
              </a:ext>
            </a:extLst>
          </p:cNvPr>
          <p:cNvSpPr>
            <a:spLocks noGrp="1"/>
          </p:cNvSpPr>
          <p:nvPr>
            <p:ph type="title"/>
          </p:nvPr>
        </p:nvSpPr>
        <p:spPr>
          <a:xfrm>
            <a:off x="9296400" y="607392"/>
            <a:ext cx="2430780" cy="1328984"/>
          </a:xfrm>
        </p:spPr>
        <p:txBody>
          <a:bodyPr>
            <a:normAutofit/>
          </a:bodyPr>
          <a:lstStyle/>
          <a:p>
            <a:pPr algn="ctr"/>
            <a:r>
              <a:rPr lang="ba-RU" sz="4400" dirty="0">
                <a:latin typeface="Times New Roman" panose="02020603050405020304" pitchFamily="18" charset="0"/>
                <a:cs typeface="Times New Roman" panose="02020603050405020304" pitchFamily="18" charset="0"/>
              </a:rPr>
              <a:t>Энә менән еп</a:t>
            </a:r>
            <a:endParaRPr lang="ru-RU" sz="44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ECA066A6-74A0-4D74-9AFB-A68A9D6B77E7}"/>
              </a:ext>
            </a:extLst>
          </p:cNvPr>
          <p:cNvPicPr>
            <a:picLocks noGrp="1" noChangeAspect="1"/>
          </p:cNvPicPr>
          <p:nvPr>
            <p:ph idx="1"/>
          </p:nvPr>
        </p:nvPicPr>
        <p:blipFill>
          <a:blip r:embed="rId2"/>
          <a:stretch>
            <a:fillRect/>
          </a:stretch>
        </p:blipFill>
        <p:spPr>
          <a:xfrm>
            <a:off x="1936376" y="242047"/>
            <a:ext cx="5423648" cy="6329081"/>
          </a:xfrm>
        </p:spPr>
      </p:pic>
      <p:sp>
        <p:nvSpPr>
          <p:cNvPr id="4" name="Текст 3">
            <a:extLst>
              <a:ext uri="{FF2B5EF4-FFF2-40B4-BE49-F238E27FC236}">
                <a16:creationId xmlns:a16="http://schemas.microsoft.com/office/drawing/2014/main" id="{91A138B6-6DAD-48C8-9260-F74C072D83FE}"/>
              </a:ext>
            </a:extLst>
          </p:cNvPr>
          <p:cNvSpPr>
            <a:spLocks noGrp="1"/>
          </p:cNvSpPr>
          <p:nvPr>
            <p:ph type="body" sz="half" idx="2"/>
          </p:nvPr>
        </p:nvSpPr>
        <p:spPr/>
        <p:txBody>
          <a:bodyPr>
            <a:noAutofit/>
          </a:bodyPr>
          <a:lstStyle/>
          <a:p>
            <a:r>
              <a:rPr lang="ba-RU" sz="1600" dirty="0">
                <a:latin typeface="Times New Roman" panose="02020603050405020304" pitchFamily="18" charset="0"/>
                <a:cs typeface="Times New Roman" panose="02020603050405020304" pitchFamily="18" charset="0"/>
              </a:rPr>
              <a:t>Балалар ҡулға ҡул тотоношоп, ҙур түңәрәк яһай. Бер бала </a:t>
            </a:r>
            <a:r>
              <a:rPr lang="ru-RU" sz="1600" dirty="0">
                <a:latin typeface="Times New Roman" panose="02020603050405020304" pitchFamily="18" charset="0"/>
                <a:cs typeface="Times New Roman" panose="02020603050405020304" pitchFamily="18" charset="0"/>
              </a:rPr>
              <a:t>«</a:t>
            </a:r>
            <a:r>
              <a:rPr lang="ba-RU" sz="1600" dirty="0">
                <a:latin typeface="Times New Roman" panose="02020603050405020304" pitchFamily="18" charset="0"/>
                <a:cs typeface="Times New Roman" panose="02020603050405020304" pitchFamily="18" charset="0"/>
              </a:rPr>
              <a:t>энә», икенсеһе </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еп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була</a:t>
            </a:r>
            <a:r>
              <a:rPr lang="ru-RU" sz="1600" dirty="0">
                <a:latin typeface="Times New Roman" panose="02020603050405020304" pitchFamily="18" charset="0"/>
                <a:cs typeface="Times New Roman" panose="02020603050405020304" pitchFamily="18" charset="0"/>
              </a:rPr>
              <a:t>. Сигнал </a:t>
            </a:r>
            <a:r>
              <a:rPr lang="ru-RU" sz="1600" dirty="0" err="1">
                <a:latin typeface="Times New Roman" panose="02020603050405020304" pitchFamily="18" charset="0"/>
                <a:cs typeface="Times New Roman" panose="02020603050405020304" pitchFamily="18" charset="0"/>
              </a:rPr>
              <a:t>биреү</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менән</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энә</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түңәрәк яһап торған балалар араһына ҡаса, ә </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еп</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уның артынан төшә. </a:t>
            </a:r>
            <a:r>
              <a:rPr lang="ru-RU" sz="1600" dirty="0">
                <a:latin typeface="Times New Roman" panose="02020603050405020304" pitchFamily="18" charset="0"/>
                <a:cs typeface="Times New Roman" panose="02020603050405020304" pitchFamily="18" charset="0"/>
              </a:rPr>
              <a:t>«</a:t>
            </a:r>
            <a:r>
              <a:rPr lang="ba-RU" sz="1600" dirty="0">
                <a:latin typeface="Times New Roman" panose="02020603050405020304" pitchFamily="18" charset="0"/>
                <a:cs typeface="Times New Roman" panose="02020603050405020304" pitchFamily="18" charset="0"/>
              </a:rPr>
              <a:t>энә</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нисек булһа ла </a:t>
            </a:r>
            <a:r>
              <a:rPr lang="ru-RU" sz="1600" dirty="0">
                <a:latin typeface="Times New Roman" panose="02020603050405020304" pitchFamily="18" charset="0"/>
                <a:cs typeface="Times New Roman" panose="02020603050405020304" pitchFamily="18" charset="0"/>
              </a:rPr>
              <a:t>«</a:t>
            </a:r>
            <a:r>
              <a:rPr lang="ba-RU" sz="1600" dirty="0">
                <a:latin typeface="Times New Roman" panose="02020603050405020304" pitchFamily="18" charset="0"/>
                <a:cs typeface="Times New Roman" panose="02020603050405020304" pitchFamily="18" charset="0"/>
              </a:rPr>
              <a:t>ептән</a:t>
            </a:r>
            <a:r>
              <a:rPr lang="ru-RU" sz="1600" dirty="0">
                <a:latin typeface="Times New Roman" panose="02020603050405020304" pitchFamily="18" charset="0"/>
                <a:cs typeface="Times New Roman" panose="02020603050405020304" pitchFamily="18" charset="0"/>
              </a:rPr>
              <a:t>»</a:t>
            </a:r>
            <a:r>
              <a:rPr lang="ba-RU" sz="1600" dirty="0">
                <a:latin typeface="Times New Roman" panose="02020603050405020304" pitchFamily="18" charset="0"/>
                <a:cs typeface="Times New Roman" panose="02020603050405020304" pitchFamily="18" charset="0"/>
              </a:rPr>
              <a:t> эҙ яҙлыҡтырырға тырыша. Әгәр </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еп</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энә</a:t>
            </a:r>
            <a:r>
              <a:rPr lang="ru-RU" sz="1600" dirty="0">
                <a:latin typeface="Times New Roman" panose="02020603050405020304" pitchFamily="18" charset="0"/>
                <a:cs typeface="Times New Roman" panose="02020603050405020304" pitchFamily="18" charset="0"/>
              </a:rPr>
              <a:t>»не </a:t>
            </a:r>
            <a:r>
              <a:rPr lang="ba-RU" sz="1600" dirty="0">
                <a:latin typeface="Times New Roman" panose="02020603050405020304" pitchFamily="18" charset="0"/>
                <a:cs typeface="Times New Roman" panose="02020603050405020304" pitchFamily="18" charset="0"/>
              </a:rPr>
              <a:t>яңылышмай килеп тотһа, </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еп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булған</a:t>
            </a:r>
            <a:r>
              <a:rPr lang="ru-RU" sz="1600" dirty="0">
                <a:latin typeface="Times New Roman" panose="02020603050405020304" pitchFamily="18" charset="0"/>
                <a:cs typeface="Times New Roman" panose="02020603050405020304" pitchFamily="18" charset="0"/>
              </a:rPr>
              <a:t> бала «</a:t>
            </a:r>
            <a:r>
              <a:rPr lang="ru-RU" sz="1600" dirty="0" err="1">
                <a:latin typeface="Times New Roman" panose="02020603050405020304" pitchFamily="18" charset="0"/>
                <a:cs typeface="Times New Roman" panose="02020603050405020304" pitchFamily="18" charset="0"/>
              </a:rPr>
              <a:t>энә</a:t>
            </a:r>
            <a:r>
              <a:rPr lang="ru-RU" sz="1600" dirty="0">
                <a:latin typeface="Times New Roman" panose="02020603050405020304" pitchFamily="18" charset="0"/>
                <a:cs typeface="Times New Roman" panose="02020603050405020304" pitchFamily="18" charset="0"/>
              </a:rPr>
              <a:t>» </a:t>
            </a:r>
            <a:r>
              <a:rPr lang="ba-RU" sz="1600" dirty="0">
                <a:latin typeface="Times New Roman" panose="02020603050405020304" pitchFamily="18" charset="0"/>
                <a:cs typeface="Times New Roman" panose="02020603050405020304" pitchFamily="18" charset="0"/>
              </a:rPr>
              <a:t>булып ҡаса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853627"/>
      </p:ext>
    </p:extLst>
  </p:cSld>
  <p:clrMapOvr>
    <a:masterClrMapping/>
  </p:clrMapOvr>
  <mc:AlternateContent xmlns:mc="http://schemas.openxmlformats.org/markup-compatibility/2006" xmlns:p14="http://schemas.microsoft.com/office/powerpoint/2010/main">
    <mc:Choice Requires="p14">
      <p:transition spd="slow" p14:dur="3900" advTm="13875">
        <p14:glitter pattern="hexagon"/>
      </p:transition>
    </mc:Choice>
    <mc:Fallback xmlns="">
      <p:transition spd="slow" advTm="1387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AE2F53-EF27-4286-8060-7DF678F98D00}"/>
              </a:ext>
            </a:extLst>
          </p:cNvPr>
          <p:cNvSpPr>
            <a:spLocks noGrp="1"/>
          </p:cNvSpPr>
          <p:nvPr>
            <p:ph type="title"/>
          </p:nvPr>
        </p:nvSpPr>
        <p:spPr/>
        <p:txBody>
          <a:bodyPr>
            <a:normAutofit/>
          </a:bodyPr>
          <a:lstStyle/>
          <a:p>
            <a:pPr algn="ctr"/>
            <a:r>
              <a:rPr lang="ru-RU" sz="5400" b="1" dirty="0">
                <a:solidFill>
                  <a:srgbClr val="002060"/>
                </a:solidFill>
                <a:latin typeface="Times New Roman" panose="02020603050405020304" pitchFamily="18" charset="0"/>
              </a:rPr>
              <a:t>Сума </a:t>
            </a:r>
            <a:r>
              <a:rPr lang="ru-RU" sz="5400" b="1" dirty="0" err="1">
                <a:solidFill>
                  <a:srgbClr val="002060"/>
                </a:solidFill>
                <a:latin typeface="Times New Roman" panose="02020603050405020304" pitchFamily="18" charset="0"/>
              </a:rPr>
              <a:t>өйрәк</a:t>
            </a:r>
            <a:r>
              <a:rPr lang="ru-RU" sz="5400" b="1" dirty="0">
                <a:solidFill>
                  <a:srgbClr val="002060"/>
                </a:solidFill>
                <a:latin typeface="Times New Roman" panose="02020603050405020304" pitchFamily="18" charset="0"/>
              </a:rPr>
              <a:t>, сума </a:t>
            </a:r>
            <a:r>
              <a:rPr lang="ru-RU" sz="5400" b="1" dirty="0" err="1">
                <a:solidFill>
                  <a:srgbClr val="002060"/>
                </a:solidFill>
                <a:latin typeface="Times New Roman" panose="02020603050405020304" pitchFamily="18" charset="0"/>
              </a:rPr>
              <a:t>ҡаҙ</a:t>
            </a:r>
            <a:endParaRPr lang="ru-RU" sz="5400" dirty="0"/>
          </a:p>
        </p:txBody>
      </p:sp>
      <p:sp>
        <p:nvSpPr>
          <p:cNvPr id="3" name="Объект 2">
            <a:extLst>
              <a:ext uri="{FF2B5EF4-FFF2-40B4-BE49-F238E27FC236}">
                <a16:creationId xmlns:a16="http://schemas.microsoft.com/office/drawing/2014/main" id="{E6C5D487-719C-47D4-8F60-4932BD8BA5C8}"/>
              </a:ext>
            </a:extLst>
          </p:cNvPr>
          <p:cNvSpPr>
            <a:spLocks noGrp="1"/>
          </p:cNvSpPr>
          <p:nvPr>
            <p:ph idx="1"/>
          </p:nvPr>
        </p:nvSpPr>
        <p:spPr>
          <a:xfrm>
            <a:off x="1066800" y="1730187"/>
            <a:ext cx="10058400" cy="4787153"/>
          </a:xfrm>
        </p:spPr>
        <p:txBody>
          <a:bodyPr>
            <a:normAutofit lnSpcReduction="10000"/>
          </a:bodyPr>
          <a:lstStyle/>
          <a:p>
            <a:pPr algn="ctr" fontAlgn="base"/>
            <a:r>
              <a:rPr lang="ru-RU" b="1" dirty="0">
                <a:solidFill>
                  <a:srgbClr val="002060"/>
                </a:solidFill>
                <a:latin typeface="Times New Roman" panose="02020603050405020304" pitchFamily="18" charset="0"/>
              </a:rPr>
              <a:t>.</a:t>
            </a:r>
            <a:endParaRPr lang="ru-RU" sz="1200" dirty="0">
              <a:solidFill>
                <a:srgbClr val="000000"/>
              </a:solidFill>
              <a:latin typeface="Calibri" panose="020F0502020204030204" pitchFamily="34" charset="0"/>
            </a:endParaRPr>
          </a:p>
          <a:p>
            <a:pPr algn="just" fontAlgn="base"/>
            <a:r>
              <a:rPr lang="ru-RU" sz="2400" dirty="0" err="1">
                <a:solidFill>
                  <a:srgbClr val="002060"/>
                </a:solidFill>
                <a:latin typeface="Times New Roman" panose="02020603050405020304" pitchFamily="18" charset="0"/>
              </a:rPr>
              <a:t>Уйнаусылар</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парлашып</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торалар</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Бер</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уйнаусы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парлыларҙың</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артына</a:t>
            </a:r>
            <a:r>
              <a:rPr lang="ru-RU" sz="2400" dirty="0">
                <a:solidFill>
                  <a:srgbClr val="002060"/>
                </a:solidFill>
                <a:latin typeface="Times New Roman" panose="02020603050405020304" pitchFamily="18" charset="0"/>
              </a:rPr>
              <a:t> тора. </a:t>
            </a:r>
            <a:r>
              <a:rPr lang="ru-RU" sz="2400" dirty="0" err="1">
                <a:solidFill>
                  <a:srgbClr val="002060"/>
                </a:solidFill>
                <a:latin typeface="Times New Roman" panose="02020603050405020304" pitchFamily="18" charset="0"/>
              </a:rPr>
              <a:t>Уйнаусылар</a:t>
            </a:r>
            <a:r>
              <a:rPr lang="ru-RU" sz="2400"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i="1" dirty="0">
                <a:solidFill>
                  <a:srgbClr val="002060"/>
                </a:solidFill>
                <a:latin typeface="Times New Roman" panose="02020603050405020304" pitchFamily="18" charset="0"/>
              </a:rPr>
              <a:t>Сума </a:t>
            </a:r>
            <a:r>
              <a:rPr lang="ru-RU" sz="2400" i="1" dirty="0" err="1">
                <a:solidFill>
                  <a:srgbClr val="002060"/>
                </a:solidFill>
                <a:latin typeface="Times New Roman" panose="02020603050405020304" pitchFamily="18" charset="0"/>
              </a:rPr>
              <a:t>өйрәк</a:t>
            </a:r>
            <a:r>
              <a:rPr lang="ru-RU" sz="2400" i="1" dirty="0">
                <a:solidFill>
                  <a:srgbClr val="002060"/>
                </a:solidFill>
                <a:latin typeface="Times New Roman" panose="02020603050405020304" pitchFamily="18" charset="0"/>
              </a:rPr>
              <a:t>, сума </a:t>
            </a:r>
            <a:r>
              <a:rPr lang="ru-RU" sz="2400" i="1" dirty="0" err="1">
                <a:solidFill>
                  <a:srgbClr val="002060"/>
                </a:solidFill>
                <a:latin typeface="Times New Roman" panose="02020603050405020304" pitchFamily="18" charset="0"/>
              </a:rPr>
              <a:t>ҡаҙ</a:t>
            </a:r>
            <a:r>
              <a:rPr lang="ru-RU" sz="2400" i="1"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i="1" dirty="0">
                <a:solidFill>
                  <a:srgbClr val="002060"/>
                </a:solidFill>
                <a:latin typeface="Times New Roman" panose="02020603050405020304" pitchFamily="18" charset="0"/>
              </a:rPr>
              <a:t>Сума </a:t>
            </a:r>
            <a:r>
              <a:rPr lang="ru-RU" sz="2400" i="1" dirty="0" err="1">
                <a:solidFill>
                  <a:srgbClr val="002060"/>
                </a:solidFill>
                <a:latin typeface="Times New Roman" panose="02020603050405020304" pitchFamily="18" charset="0"/>
              </a:rPr>
              <a:t>өйрәк</a:t>
            </a:r>
            <a:r>
              <a:rPr lang="ru-RU" sz="2400" i="1" dirty="0">
                <a:solidFill>
                  <a:srgbClr val="002060"/>
                </a:solidFill>
                <a:latin typeface="Times New Roman" panose="02020603050405020304" pitchFamily="18" charset="0"/>
              </a:rPr>
              <a:t>, сума </a:t>
            </a:r>
            <a:r>
              <a:rPr lang="ru-RU" sz="2400" i="1" dirty="0" err="1">
                <a:solidFill>
                  <a:srgbClr val="002060"/>
                </a:solidFill>
                <a:latin typeface="Times New Roman" panose="02020603050405020304" pitchFamily="18" charset="0"/>
              </a:rPr>
              <a:t>ҡаҙ</a:t>
            </a:r>
            <a:r>
              <a:rPr lang="ru-RU" sz="2400" i="1"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i="1" dirty="0" err="1">
                <a:solidFill>
                  <a:srgbClr val="002060"/>
                </a:solidFill>
                <a:latin typeface="Times New Roman" panose="02020603050405020304" pitchFamily="18" charset="0"/>
              </a:rPr>
              <a:t>Ағын</a:t>
            </a:r>
            <a:r>
              <a:rPr lang="ru-RU" sz="2400" i="1" dirty="0">
                <a:solidFill>
                  <a:srgbClr val="002060"/>
                </a:solidFill>
                <a:latin typeface="Times New Roman" panose="02020603050405020304" pitchFamily="18" charset="0"/>
              </a:rPr>
              <a:t> </a:t>
            </a:r>
            <a:r>
              <a:rPr lang="ru-RU" sz="2400" i="1" dirty="0" err="1">
                <a:solidFill>
                  <a:srgbClr val="002060"/>
                </a:solidFill>
                <a:latin typeface="Times New Roman" panose="02020603050405020304" pitchFamily="18" charset="0"/>
              </a:rPr>
              <a:t>һыуҙы</a:t>
            </a:r>
            <a:r>
              <a:rPr lang="ru-RU" sz="2400" i="1" dirty="0">
                <a:solidFill>
                  <a:srgbClr val="002060"/>
                </a:solidFill>
                <a:latin typeface="Times New Roman" panose="02020603050405020304" pitchFamily="18" charset="0"/>
              </a:rPr>
              <a:t> </a:t>
            </a:r>
            <a:r>
              <a:rPr lang="ru-RU" sz="2400" i="1" dirty="0" err="1">
                <a:solidFill>
                  <a:srgbClr val="002060"/>
                </a:solidFill>
                <a:latin typeface="Times New Roman" panose="02020603050405020304" pitchFamily="18" charset="0"/>
              </a:rPr>
              <a:t>тарата</a:t>
            </a:r>
            <a:r>
              <a:rPr lang="ru-RU" sz="2400" i="1"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i="1" dirty="0" err="1">
                <a:solidFill>
                  <a:srgbClr val="002060"/>
                </a:solidFill>
                <a:latin typeface="Times New Roman" panose="02020603050405020304" pitchFamily="18" charset="0"/>
              </a:rPr>
              <a:t>Ағын</a:t>
            </a:r>
            <a:r>
              <a:rPr lang="ru-RU" sz="2400" i="1" dirty="0">
                <a:solidFill>
                  <a:srgbClr val="002060"/>
                </a:solidFill>
                <a:latin typeface="Times New Roman" panose="02020603050405020304" pitchFamily="18" charset="0"/>
              </a:rPr>
              <a:t> </a:t>
            </a:r>
            <a:r>
              <a:rPr lang="ru-RU" sz="2400" i="1" dirty="0" err="1">
                <a:solidFill>
                  <a:srgbClr val="002060"/>
                </a:solidFill>
                <a:latin typeface="Times New Roman" panose="02020603050405020304" pitchFamily="18" charset="0"/>
              </a:rPr>
              <a:t>һыуҙы</a:t>
            </a:r>
            <a:r>
              <a:rPr lang="ru-RU" sz="2400" i="1" dirty="0">
                <a:solidFill>
                  <a:srgbClr val="002060"/>
                </a:solidFill>
                <a:latin typeface="Times New Roman" panose="02020603050405020304" pitchFamily="18" charset="0"/>
              </a:rPr>
              <a:t> </a:t>
            </a:r>
            <a:r>
              <a:rPr lang="ru-RU" sz="2400" i="1" dirty="0" err="1">
                <a:solidFill>
                  <a:srgbClr val="002060"/>
                </a:solidFill>
                <a:latin typeface="Times New Roman" panose="02020603050405020304" pitchFamily="18" charset="0"/>
              </a:rPr>
              <a:t>тарата</a:t>
            </a:r>
            <a:r>
              <a:rPr lang="ru-RU" sz="2400" i="1" dirty="0">
                <a:solidFill>
                  <a:srgbClr val="002060"/>
                </a:solidFill>
                <a:latin typeface="Times New Roman" panose="02020603050405020304" pitchFamily="18" charset="0"/>
              </a:rPr>
              <a:t>,</a:t>
            </a:r>
            <a:r>
              <a:rPr lang="ru-RU" sz="2400" dirty="0">
                <a:solidFill>
                  <a:srgbClr val="002060"/>
                </a:solidFill>
                <a:latin typeface="Times New Roman" panose="02020603050405020304" pitchFamily="18" charset="0"/>
              </a:rPr>
              <a:t> - тип </a:t>
            </a:r>
            <a:r>
              <a:rPr lang="ru-RU" sz="2400" dirty="0" err="1">
                <a:solidFill>
                  <a:srgbClr val="002060"/>
                </a:solidFill>
                <a:latin typeface="Times New Roman" panose="02020603050405020304" pitchFamily="18" charset="0"/>
              </a:rPr>
              <a:t>йырлайҙар</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Уйынды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башлаусы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үҙенә</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оҡшаған</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егетте,йә</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ҡыҙҙҙы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һайлап</a:t>
            </a:r>
            <a:r>
              <a:rPr lang="ru-RU" sz="2400" dirty="0">
                <a:solidFill>
                  <a:srgbClr val="002060"/>
                </a:solidFill>
                <a:latin typeface="Times New Roman" panose="02020603050405020304" pitchFamily="18" charset="0"/>
              </a:rPr>
              <a:t> ала </a:t>
            </a:r>
            <a:r>
              <a:rPr lang="ru-RU" sz="2400" dirty="0" err="1">
                <a:solidFill>
                  <a:srgbClr val="002060"/>
                </a:solidFill>
                <a:latin typeface="Times New Roman" panose="02020603050405020304" pitchFamily="18" charset="0"/>
              </a:rPr>
              <a:t>һәм</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парлыларҙың</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алдына</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килеп</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баҫа</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Күмәкләп</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йырлайҙар</a:t>
            </a:r>
            <a:r>
              <a:rPr lang="ru-RU" sz="2400"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dirty="0" err="1">
                <a:solidFill>
                  <a:srgbClr val="002060"/>
                </a:solidFill>
                <a:latin typeface="Times New Roman" panose="02020603050405020304" pitchFamily="18" charset="0"/>
              </a:rPr>
              <a:t>Наҙгөл</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Азатты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ярата</a:t>
            </a:r>
            <a:r>
              <a:rPr lang="ru-RU" sz="2400"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pPr algn="just" fontAlgn="base"/>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Наҙгөл</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Азатты</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ярата</a:t>
            </a:r>
            <a:r>
              <a:rPr lang="ru-RU" sz="2400" dirty="0">
                <a:solidFill>
                  <a:srgbClr val="002060"/>
                </a:solidFill>
                <a:latin typeface="Times New Roman" panose="02020603050405020304" pitchFamily="18" charset="0"/>
              </a:rPr>
              <a:t>, - тип </a:t>
            </a:r>
            <a:r>
              <a:rPr lang="ru-RU" sz="2400" dirty="0" err="1">
                <a:solidFill>
                  <a:srgbClr val="002060"/>
                </a:solidFill>
                <a:latin typeface="Times New Roman" panose="02020603050405020304" pitchFamily="18" charset="0"/>
              </a:rPr>
              <a:t>йырлайҙар</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Уйын</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шулай</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дауам</a:t>
            </a:r>
            <a:r>
              <a:rPr lang="ru-RU" sz="2400" dirty="0">
                <a:solidFill>
                  <a:srgbClr val="002060"/>
                </a:solidFill>
                <a:latin typeface="Times New Roman" panose="02020603050405020304" pitchFamily="18" charset="0"/>
              </a:rPr>
              <a:t> </a:t>
            </a:r>
            <a:r>
              <a:rPr lang="ru-RU" sz="2400" dirty="0" err="1">
                <a:solidFill>
                  <a:srgbClr val="002060"/>
                </a:solidFill>
                <a:latin typeface="Times New Roman" panose="02020603050405020304" pitchFamily="18" charset="0"/>
              </a:rPr>
              <a:t>итә</a:t>
            </a:r>
            <a:r>
              <a:rPr lang="ru-RU" sz="2400" dirty="0">
                <a:solidFill>
                  <a:srgbClr val="002060"/>
                </a:solidFill>
                <a:latin typeface="Times New Roman" panose="02020603050405020304" pitchFamily="18" charset="0"/>
              </a:rPr>
              <a:t>.</a:t>
            </a:r>
            <a:endParaRPr lang="ru-RU" sz="2400" dirty="0">
              <a:solidFill>
                <a:srgbClr val="000000"/>
              </a:solidFill>
              <a:latin typeface="Calibri" panose="020F0502020204030204" pitchFamily="34" charset="0"/>
            </a:endParaRPr>
          </a:p>
          <a:p>
            <a:endParaRPr lang="ru-RU" dirty="0"/>
          </a:p>
        </p:txBody>
      </p:sp>
    </p:spTree>
    <p:extLst>
      <p:ext uri="{BB962C8B-B14F-4D97-AF65-F5344CB8AC3E}">
        <p14:creationId xmlns:p14="http://schemas.microsoft.com/office/powerpoint/2010/main" val="147044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F821F8-8BEE-DA7F-204F-4A79256C8052}"/>
              </a:ext>
            </a:extLst>
          </p:cNvPr>
          <p:cNvSpPr>
            <a:spLocks noGrp="1"/>
          </p:cNvSpPr>
          <p:nvPr>
            <p:ph type="title"/>
          </p:nvPr>
        </p:nvSpPr>
        <p:spPr/>
        <p:txBody>
          <a:bodyPr/>
          <a:lstStyle/>
          <a:p>
            <a:endParaRPr lang="ru-RU"/>
          </a:p>
        </p:txBody>
      </p:sp>
      <p:pic>
        <p:nvPicPr>
          <p:cNvPr id="4" name="сума">
            <a:hlinkClick r:id="" action="ppaction://media"/>
            <a:extLst>
              <a:ext uri="{FF2B5EF4-FFF2-40B4-BE49-F238E27FC236}">
                <a16:creationId xmlns:a16="http://schemas.microsoft.com/office/drawing/2014/main" id="{9EA013FD-59CD-D589-7136-ABBA19C256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373250"/>
            <a:ext cx="10320892" cy="5677292"/>
          </a:xfrm>
        </p:spPr>
      </p:pic>
    </p:spTree>
    <p:extLst>
      <p:ext uri="{BB962C8B-B14F-4D97-AF65-F5344CB8AC3E}">
        <p14:creationId xmlns:p14="http://schemas.microsoft.com/office/powerpoint/2010/main" val="41053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79CFF0-3392-44A8-8946-56574D0A3A32}"/>
              </a:ext>
            </a:extLst>
          </p:cNvPr>
          <p:cNvSpPr>
            <a:spLocks noGrp="1"/>
          </p:cNvSpPr>
          <p:nvPr>
            <p:ph type="title"/>
          </p:nvPr>
        </p:nvSpPr>
        <p:spPr>
          <a:xfrm>
            <a:off x="1066800" y="358587"/>
            <a:ext cx="10058400" cy="1658471"/>
          </a:xfrm>
        </p:spPr>
        <p:txBody>
          <a:bodyPr>
            <a:normAutofit fontScale="90000"/>
          </a:bodyPr>
          <a:lstStyle/>
          <a:p>
            <a:pPr algn="ctr"/>
            <a:br>
              <a:rPr lang="ru-RU" b="1" dirty="0">
                <a:solidFill>
                  <a:srgbClr val="003399"/>
                </a:solidFill>
                <a:latin typeface="Tahoma" panose="020B0604030504040204" pitchFamily="34" charset="0"/>
              </a:rPr>
            </a:br>
            <a:r>
              <a:rPr lang="ru-RU" b="1" dirty="0" err="1">
                <a:solidFill>
                  <a:srgbClr val="003399"/>
                </a:solidFill>
                <a:latin typeface="Tahoma" panose="020B0604030504040204" pitchFamily="34" charset="0"/>
              </a:rPr>
              <a:t>Уйын</a:t>
            </a:r>
            <a:r>
              <a:rPr lang="ru-RU" b="1" dirty="0">
                <a:solidFill>
                  <a:srgbClr val="003399"/>
                </a:solidFill>
                <a:latin typeface="Tahoma" panose="020B0604030504040204" pitchFamily="34" charset="0"/>
              </a:rPr>
              <a:t> “</a:t>
            </a:r>
            <a:r>
              <a:rPr lang="ru-RU" b="1" dirty="0" err="1">
                <a:solidFill>
                  <a:srgbClr val="003399"/>
                </a:solidFill>
                <a:latin typeface="Tahoma" panose="020B0604030504040204" pitchFamily="34" charset="0"/>
              </a:rPr>
              <a:t>Алырмын</a:t>
            </a:r>
            <a:r>
              <a:rPr lang="ru-RU" b="1" dirty="0">
                <a:solidFill>
                  <a:srgbClr val="003399"/>
                </a:solidFill>
                <a:latin typeface="Tahoma" panose="020B0604030504040204" pitchFamily="34" charset="0"/>
              </a:rPr>
              <a:t> </a:t>
            </a:r>
            <a:r>
              <a:rPr lang="ru-RU" b="1" dirty="0" err="1">
                <a:solidFill>
                  <a:srgbClr val="003399"/>
                </a:solidFill>
                <a:latin typeface="Tahoma" panose="020B0604030504040204" pitchFamily="34" charset="0"/>
              </a:rPr>
              <a:t>ҡош,бирмәм</a:t>
            </a:r>
            <a:r>
              <a:rPr lang="ru-RU" b="1" dirty="0">
                <a:solidFill>
                  <a:srgbClr val="003399"/>
                </a:solidFill>
                <a:latin typeface="Tahoma" panose="020B0604030504040204" pitchFamily="34" charset="0"/>
              </a:rPr>
              <a:t> </a:t>
            </a:r>
            <a:r>
              <a:rPr lang="ru-RU" b="1" dirty="0" err="1">
                <a:solidFill>
                  <a:srgbClr val="003399"/>
                </a:solidFill>
                <a:latin typeface="Tahoma" panose="020B0604030504040204" pitchFamily="34" charset="0"/>
              </a:rPr>
              <a:t>ҡош</a:t>
            </a:r>
            <a:r>
              <a:rPr lang="ru-RU" b="1" dirty="0">
                <a:solidFill>
                  <a:srgbClr val="003399"/>
                </a:solidFill>
                <a:latin typeface="Tahoma" panose="020B0604030504040204" pitchFamily="34" charset="0"/>
              </a:rPr>
              <a:t>”.</a:t>
            </a:r>
            <a:br>
              <a:rPr lang="ru-RU" b="1" dirty="0">
                <a:solidFill>
                  <a:srgbClr val="003399"/>
                </a:solidFill>
                <a:latin typeface="Tahoma" panose="020B0604030504040204" pitchFamily="34" charset="0"/>
              </a:rPr>
            </a:br>
            <a:endParaRPr lang="ru-RU" dirty="0"/>
          </a:p>
        </p:txBody>
      </p:sp>
      <p:sp>
        <p:nvSpPr>
          <p:cNvPr id="3" name="Объект 2">
            <a:extLst>
              <a:ext uri="{FF2B5EF4-FFF2-40B4-BE49-F238E27FC236}">
                <a16:creationId xmlns:a16="http://schemas.microsoft.com/office/drawing/2014/main" id="{F11D481D-A34D-4AA1-8C82-853EA4F2F7F4}"/>
              </a:ext>
            </a:extLst>
          </p:cNvPr>
          <p:cNvSpPr>
            <a:spLocks noGrp="1"/>
          </p:cNvSpPr>
          <p:nvPr>
            <p:ph idx="1"/>
          </p:nvPr>
        </p:nvSpPr>
        <p:spPr>
          <a:xfrm>
            <a:off x="1066800" y="1828800"/>
            <a:ext cx="10058400" cy="4206240"/>
          </a:xfrm>
        </p:spPr>
        <p:txBody>
          <a:bodyPr>
            <a:noAutofit/>
          </a:bodyPr>
          <a:lstStyle/>
          <a:p>
            <a:r>
              <a:rPr lang="ru-RU" sz="1600" dirty="0" err="1">
                <a:latin typeface="Times New Roman" panose="02020603050405020304" pitchFamily="18" charset="0"/>
                <a:cs typeface="Times New Roman" panose="02020603050405020304" pitchFamily="18" charset="0"/>
              </a:rPr>
              <a:t>Маҡсат:иғтибарлылыҡты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сослоҡто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етеҙлекте,хәрәкәт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әүҙемлеген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үҫтереү</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ойошҡанлыҡ</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тәрбиәләй</a:t>
            </a:r>
            <a:r>
              <a:rPr lang="ru-RU" sz="1600" dirty="0">
                <a:latin typeface="Times New Roman" panose="02020603050405020304" pitchFamily="18" charset="0"/>
                <a:cs typeface="Times New Roman" panose="02020603050405020304" pitchFamily="18" charset="0"/>
              </a:rPr>
              <a:t>.</a:t>
            </a:r>
          </a:p>
          <a:p>
            <a:pPr marL="0" indent="0">
              <a:buNone/>
            </a:pPr>
            <a:r>
              <a:rPr lang="ru-RU" sz="1600" dirty="0" err="1">
                <a:latin typeface="Times New Roman" panose="02020603050405020304" pitchFamily="18" charset="0"/>
                <a:cs typeface="Times New Roman" panose="02020603050405020304" pitchFamily="18" charset="0"/>
              </a:rPr>
              <a:t>Уйында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уның</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бәпкәләре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һәм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төйлөгән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ҡатнаша.Төйлөгән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булған</a:t>
            </a:r>
            <a:r>
              <a:rPr lang="ru-RU" sz="1600" dirty="0">
                <a:latin typeface="Times New Roman" panose="02020603050405020304" pitchFamily="18" charset="0"/>
                <a:cs typeface="Times New Roman" panose="02020603050405020304" pitchFamily="18" charset="0"/>
              </a:rPr>
              <a:t> бала </a:t>
            </a:r>
            <a:r>
              <a:rPr lang="ru-RU" sz="1600" dirty="0" err="1">
                <a:latin typeface="Times New Roman" panose="02020603050405020304" pitchFamily="18" charset="0"/>
                <a:cs typeface="Times New Roman" panose="02020603050405020304" pitchFamily="18" charset="0"/>
              </a:rPr>
              <a:t>ерҙе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соҡоп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ултыра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бәпкәләрен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эйәртеп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уның</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эргәһенә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килә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һәм</a:t>
            </a:r>
            <a:r>
              <a:rPr lang="ru-RU" sz="16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Төйлөгән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төйлөгән</a:t>
            </a:r>
            <a:r>
              <a:rPr lang="ru-RU" sz="1600" dirty="0">
                <a:latin typeface="Times New Roman" panose="02020603050405020304" pitchFamily="18" charset="0"/>
                <a:cs typeface="Times New Roman" panose="02020603050405020304" pitchFamily="18" charset="0"/>
              </a:rPr>
              <a:t>, ни </a:t>
            </a:r>
            <a:r>
              <a:rPr lang="ru-RU" sz="1600" dirty="0" err="1">
                <a:latin typeface="Times New Roman" panose="02020603050405020304" pitchFamily="18" charset="0"/>
                <a:cs typeface="Times New Roman" panose="02020603050405020304" pitchFamily="18" charset="0"/>
              </a:rPr>
              <a:t>эшләйһең</a:t>
            </a:r>
            <a:r>
              <a:rPr lang="ru-RU" sz="1600" dirty="0">
                <a:latin typeface="Times New Roman" panose="02020603050405020304" pitchFamily="18" charset="0"/>
                <a:cs typeface="Times New Roman" panose="02020603050405020304" pitchFamily="18" charset="0"/>
              </a:rPr>
              <a:t>? -тип </a:t>
            </a:r>
            <a:r>
              <a:rPr lang="ru-RU" sz="1600" dirty="0" err="1">
                <a:latin typeface="Times New Roman" panose="02020603050405020304" pitchFamily="18" charset="0"/>
                <a:cs typeface="Times New Roman" panose="02020603050405020304" pitchFamily="18" charset="0"/>
              </a:rPr>
              <a:t>һорай</a:t>
            </a:r>
            <a:r>
              <a:rPr lang="ru-RU" sz="1600" dirty="0">
                <a:latin typeface="Times New Roman" panose="02020603050405020304" pitchFamily="18" charset="0"/>
                <a:cs typeface="Times New Roman" panose="02020603050405020304" pitchFamily="18" charset="0"/>
              </a:rPr>
              <a:t>.</a:t>
            </a:r>
          </a:p>
          <a:p>
            <a:r>
              <a:rPr lang="ru-RU" sz="1600" dirty="0" err="1">
                <a:latin typeface="Times New Roman" panose="02020603050405020304" pitchFamily="18" charset="0"/>
                <a:cs typeface="Times New Roman" panose="02020603050405020304" pitchFamily="18" charset="0"/>
              </a:rPr>
              <a:t>Төйлөгән</a:t>
            </a:r>
            <a:r>
              <a:rPr lang="ru-RU" sz="1600" dirty="0">
                <a:latin typeface="Times New Roman" panose="02020603050405020304" pitchFamily="18" charset="0"/>
                <a:cs typeface="Times New Roman" panose="02020603050405020304" pitchFamily="18" charset="0"/>
              </a:rPr>
              <a:t>:</a:t>
            </a:r>
          </a:p>
          <a:p>
            <a:pPr marL="0" indent="0">
              <a:buNone/>
            </a:pP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Бына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һинең</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балаларыңды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атып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алырға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ултырам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ти</a:t>
            </a:r>
            <a:r>
              <a:rPr lang="ru-RU" sz="1600" dirty="0">
                <a:latin typeface="Times New Roman" panose="02020603050405020304" pitchFamily="18" charset="0"/>
                <a:cs typeface="Times New Roman" panose="02020603050405020304" pitchFamily="18" charset="0"/>
              </a:rPr>
              <a:t>.</a:t>
            </a:r>
          </a:p>
          <a:p>
            <a:pPr marL="0" indent="0">
              <a:buNone/>
            </a:pP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a:t>
            </a:r>
          </a:p>
          <a:p>
            <a:pPr marL="0" indent="0">
              <a:buNone/>
            </a:pPr>
            <a:r>
              <a:rPr lang="ru-RU" sz="1600" dirty="0">
                <a:latin typeface="Times New Roman" panose="02020603050405020304" pitchFamily="18" charset="0"/>
                <a:cs typeface="Times New Roman" panose="02020603050405020304" pitchFamily="18" charset="0"/>
              </a:rPr>
              <a:t>-Мин </a:t>
            </a:r>
            <a:r>
              <a:rPr lang="ru-RU" sz="1600" dirty="0" err="1">
                <a:latin typeface="Times New Roman" panose="02020603050405020304" pitchFamily="18" charset="0"/>
                <a:cs typeface="Times New Roman" panose="02020603050405020304" pitchFamily="18" charset="0"/>
              </a:rPr>
              <a:t>һиңә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балаларымды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бирмәйем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ти</a:t>
            </a:r>
            <a:r>
              <a:rPr lang="ru-RU" sz="1600" dirty="0">
                <a:latin typeface="Times New Roman" panose="02020603050405020304" pitchFamily="18" charset="0"/>
                <a:cs typeface="Times New Roman" panose="02020603050405020304" pitchFamily="18" charset="0"/>
              </a:rPr>
              <a:t>.</a:t>
            </a:r>
          </a:p>
          <a:p>
            <a:pPr marL="0" indent="0">
              <a:buNone/>
            </a:pPr>
            <a:r>
              <a:rPr lang="ru-RU" sz="1600" dirty="0" err="1">
                <a:latin typeface="Times New Roman" panose="02020603050405020304" pitchFamily="18" charset="0"/>
                <a:cs typeface="Times New Roman" panose="02020603050405020304" pitchFamily="18" charset="0"/>
              </a:rPr>
              <a:t>Төйлөгән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урынынан</a:t>
            </a:r>
            <a:r>
              <a:rPr lang="ru-RU" sz="1600" dirty="0">
                <a:latin typeface="Times New Roman" panose="02020603050405020304" pitchFamily="18" charset="0"/>
                <a:cs typeface="Times New Roman" panose="02020603050405020304" pitchFamily="18" charset="0"/>
              </a:rPr>
              <a:t> тора ла:</a:t>
            </a:r>
          </a:p>
          <a:p>
            <a:pPr marL="0" indent="0">
              <a:buNone/>
            </a:pP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Алам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алам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атар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ҡош</a:t>
            </a:r>
            <a:r>
              <a:rPr lang="ru-RU" sz="1600" dirty="0">
                <a:latin typeface="Times New Roman" panose="02020603050405020304" pitchFamily="18" charset="0"/>
                <a:cs typeface="Times New Roman" panose="02020603050405020304" pitchFamily="18" charset="0"/>
              </a:rPr>
              <a:t>! -тип, </a:t>
            </a: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бәпкәләренә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ташлана</a:t>
            </a:r>
            <a:r>
              <a:rPr lang="ru-RU" sz="1600" dirty="0">
                <a:latin typeface="Times New Roman" panose="02020603050405020304" pitchFamily="18" charset="0"/>
                <a:cs typeface="Times New Roman" panose="02020603050405020304" pitchFamily="18" charset="0"/>
              </a:rPr>
              <a:t>.</a:t>
            </a:r>
          </a:p>
          <a:p>
            <a:pPr marL="0" indent="0">
              <a:buNone/>
            </a:pP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Бирмәм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бирмәм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битәр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ҡош</a:t>
            </a:r>
            <a:r>
              <a:rPr lang="ru-RU" sz="1600" dirty="0">
                <a:latin typeface="Times New Roman" panose="02020603050405020304" pitchFamily="18" charset="0"/>
                <a:cs typeface="Times New Roman" panose="02020603050405020304" pitchFamily="18" charset="0"/>
              </a:rPr>
              <a:t>! -тип, </a:t>
            </a:r>
            <a:r>
              <a:rPr lang="ru-RU" sz="1600" dirty="0" err="1">
                <a:latin typeface="Times New Roman" panose="02020603050405020304" pitchFamily="18" charset="0"/>
                <a:cs typeface="Times New Roman" panose="02020603050405020304" pitchFamily="18" charset="0"/>
              </a:rPr>
              <a:t>бәпкәләрен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ҡурсалай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башлай</a:t>
            </a:r>
            <a:r>
              <a:rPr lang="ru-RU" sz="1600" dirty="0">
                <a:latin typeface="Times New Roman" panose="02020603050405020304" pitchFamily="18" charset="0"/>
                <a:cs typeface="Times New Roman" panose="02020603050405020304" pitchFamily="18" charset="0"/>
              </a:rPr>
              <a:t>. Ә </a:t>
            </a:r>
            <a:r>
              <a:rPr lang="ru-RU" sz="1600" dirty="0" err="1">
                <a:latin typeface="Times New Roman" panose="02020603050405020304" pitchFamily="18" charset="0"/>
                <a:cs typeface="Times New Roman" panose="02020603050405020304" pitchFamily="18" charset="0"/>
              </a:rPr>
              <a:t>бәпкәләр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артынан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бер-бер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артлы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тотоношоп</a:t>
            </a:r>
            <a:r>
              <a:rPr lang="ru-RU" sz="1600" dirty="0">
                <a:latin typeface="Times New Roman" panose="02020603050405020304" pitchFamily="18" charset="0"/>
                <a:cs typeface="Times New Roman" panose="02020603050405020304" pitchFamily="18" charset="0"/>
              </a:rPr>
              <a:t>: Сип-сип-сип,-тип </a:t>
            </a:r>
            <a:r>
              <a:rPr lang="ru-RU" sz="1600" dirty="0" err="1">
                <a:latin typeface="Times New Roman" panose="02020603050405020304" pitchFamily="18" charset="0"/>
                <a:cs typeface="Times New Roman" panose="02020603050405020304" pitchFamily="18" charset="0"/>
              </a:rPr>
              <a:t>йөрөйҙәр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Төйлөгәндең</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ҡулы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тейгән</a:t>
            </a:r>
            <a:r>
              <a:rPr lang="ru-RU" sz="1600" dirty="0">
                <a:latin typeface="Times New Roman" panose="02020603050405020304" pitchFamily="18" charset="0"/>
                <a:cs typeface="Times New Roman" panose="02020603050405020304" pitchFamily="18" charset="0"/>
              </a:rPr>
              <a:t> бала </a:t>
            </a:r>
            <a:r>
              <a:rPr lang="ru-RU" sz="1600" dirty="0" err="1">
                <a:latin typeface="Times New Roman" panose="02020603050405020304" pitchFamily="18" charset="0"/>
                <a:cs typeface="Times New Roman" panose="02020603050405020304" pitchFamily="18" charset="0"/>
              </a:rPr>
              <a:t>уйындан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сыға</a:t>
            </a:r>
            <a:r>
              <a:rPr lang="ru-RU" sz="1600" dirty="0">
                <a:latin typeface="Times New Roman" panose="02020603050405020304" pitchFamily="18" charset="0"/>
                <a:cs typeface="Times New Roman" panose="02020603050405020304" pitchFamily="18" charset="0"/>
              </a:rPr>
              <a:t> бара. </a:t>
            </a:r>
            <a:r>
              <a:rPr lang="ru-RU" sz="1600" dirty="0" err="1">
                <a:latin typeface="Times New Roman" panose="02020603050405020304" pitchFamily="18" charset="0"/>
                <a:cs typeface="Times New Roman" panose="02020603050405020304" pitchFamily="18" charset="0"/>
              </a:rPr>
              <a:t>Уйын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ҡаҙ</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бәпкәләре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тотолоп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бөткәнсе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дауам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итә</a:t>
            </a:r>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1626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pct20">
          <a:fgClr>
            <a:schemeClr val="accent2"/>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B97E3E-E265-4F4E-997C-4AE71584C7C1}"/>
              </a:ext>
            </a:extLst>
          </p:cNvPr>
          <p:cNvSpPr>
            <a:spLocks noGrp="1"/>
          </p:cNvSpPr>
          <p:nvPr>
            <p:ph type="title"/>
          </p:nvPr>
        </p:nvSpPr>
        <p:spPr/>
        <p:txBody>
          <a:bodyPr/>
          <a:lstStyle/>
          <a:p>
            <a:r>
              <a:rPr lang="ba-RU" sz="6000" dirty="0">
                <a:latin typeface="Times New Roman" panose="02020603050405020304" pitchFamily="18" charset="0"/>
                <a:cs typeface="Times New Roman" panose="02020603050405020304" pitchFamily="18" charset="0"/>
              </a:rPr>
              <a:t>Уйындарҙа хәрәкәт – хәрәкәттә бәрәкәт</a:t>
            </a:r>
            <a:r>
              <a:rPr lang="ru-RU" sz="6000" dirty="0">
                <a:latin typeface="Times New Roman" panose="02020603050405020304" pitchFamily="18" charset="0"/>
                <a:cs typeface="Times New Roman" panose="02020603050405020304" pitchFamily="18" charset="0"/>
              </a:rPr>
              <a:t>!</a:t>
            </a:r>
          </a:p>
        </p:txBody>
      </p:sp>
      <p:sp>
        <p:nvSpPr>
          <p:cNvPr id="3" name="Текст 2">
            <a:extLst>
              <a:ext uri="{FF2B5EF4-FFF2-40B4-BE49-F238E27FC236}">
                <a16:creationId xmlns:a16="http://schemas.microsoft.com/office/drawing/2014/main" id="{4BC07C5D-F8EE-4B7D-90BD-F3B26E7A2D65}"/>
              </a:ext>
            </a:extLst>
          </p:cNvPr>
          <p:cNvSpPr>
            <a:spLocks noGrp="1"/>
          </p:cNvSpPr>
          <p:nvPr>
            <p:ph type="body" idx="1"/>
          </p:nvPr>
        </p:nvSpPr>
        <p:spPr/>
        <p:txBody>
          <a:bodyPr/>
          <a:lstStyle/>
          <a:p>
            <a:endParaRPr lang="ru-RU"/>
          </a:p>
        </p:txBody>
      </p:sp>
    </p:spTree>
    <p:extLst>
      <p:ext uri="{BB962C8B-B14F-4D97-AF65-F5344CB8AC3E}">
        <p14:creationId xmlns:p14="http://schemas.microsoft.com/office/powerpoint/2010/main" val="127577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6981">
        <p15:prstTrans prst="drape"/>
      </p:transition>
    </mc:Choice>
    <mc:Fallback xmlns="">
      <p:transition spd="slow" advTm="2698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4BAE85-62F6-4AED-BB2F-8C30DF366A89}"/>
              </a:ext>
            </a:extLst>
          </p:cNvPr>
          <p:cNvSpPr>
            <a:spLocks noGrp="1"/>
          </p:cNvSpPr>
          <p:nvPr>
            <p:ph type="ctrTitle"/>
          </p:nvPr>
        </p:nvSpPr>
        <p:spPr/>
        <p:txBody>
          <a:bodyPr/>
          <a:lstStyle/>
          <a:p>
            <a:r>
              <a:rPr lang="ba-RU" dirty="0">
                <a:latin typeface="Times New Roman" panose="02020603050405020304" pitchFamily="18" charset="0"/>
                <a:cs typeface="Times New Roman" panose="02020603050405020304" pitchFamily="18" charset="0"/>
              </a:rPr>
              <a:t>Иғтибарығыҙ өсөн  рәхмәт</a:t>
            </a:r>
            <a:r>
              <a:rPr lang="ru-RU">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CEC112ED-30D6-4754-A380-84FED306C74F}"/>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128739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584">
        <p15:prstTrans prst="curtains"/>
      </p:transition>
    </mc:Choice>
    <mc:Fallback xmlns="">
      <p:transition spd="slow" advTm="358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153D3C-B1B6-42B3-BD1C-CF5A332D9436}"/>
              </a:ext>
            </a:extLst>
          </p:cNvPr>
          <p:cNvSpPr>
            <a:spLocks noGrp="1"/>
          </p:cNvSpPr>
          <p:nvPr>
            <p:ph type="title"/>
          </p:nvPr>
        </p:nvSpPr>
        <p:spPr/>
        <p:txBody>
          <a:bodyPr/>
          <a:lstStyle/>
          <a:p>
            <a:r>
              <a:rPr lang="ru-RU" dirty="0"/>
              <a:t>      </a:t>
            </a:r>
            <a:r>
              <a:rPr lang="ru-RU" b="1" dirty="0">
                <a:latin typeface="Times New Roman" panose="02020603050405020304" pitchFamily="18" charset="0"/>
                <a:cs typeface="Times New Roman" panose="02020603050405020304" pitchFamily="18" charset="0"/>
              </a:rPr>
              <a:t>Баш</a:t>
            </a:r>
            <a:r>
              <a:rPr lang="ba-RU" b="1" dirty="0">
                <a:latin typeface="Times New Roman" panose="02020603050405020304" pitchFamily="18" charset="0"/>
                <a:cs typeface="Times New Roman" panose="02020603050405020304" pitchFamily="18" charset="0"/>
              </a:rPr>
              <a:t>ҡорт халыҡ уйындары</a:t>
            </a:r>
            <a:endParaRPr lang="ru-RU" b="1"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10577CE2-A680-4962-A2DE-3AB905ADE0FA}"/>
              </a:ext>
            </a:extLst>
          </p:cNvPr>
          <p:cNvPicPr>
            <a:picLocks noGrp="1" noChangeAspect="1"/>
          </p:cNvPicPr>
          <p:nvPr>
            <p:ph idx="1"/>
          </p:nvPr>
        </p:nvPicPr>
        <p:blipFill>
          <a:blip r:embed="rId2"/>
          <a:stretch>
            <a:fillRect/>
          </a:stretch>
        </p:blipFill>
        <p:spPr>
          <a:xfrm>
            <a:off x="1775012" y="1721224"/>
            <a:ext cx="8489576" cy="4742329"/>
          </a:xfrm>
        </p:spPr>
      </p:pic>
    </p:spTree>
    <p:extLst>
      <p:ext uri="{BB962C8B-B14F-4D97-AF65-F5344CB8AC3E}">
        <p14:creationId xmlns:p14="http://schemas.microsoft.com/office/powerpoint/2010/main" val="471473897"/>
      </p:ext>
    </p:extLst>
  </p:cSld>
  <p:clrMapOvr>
    <a:masterClrMapping/>
  </p:clrMapOvr>
  <mc:AlternateContent xmlns:mc="http://schemas.openxmlformats.org/markup-compatibility/2006" xmlns:p14="http://schemas.microsoft.com/office/powerpoint/2010/main">
    <mc:Choice Requires="p14">
      <p:transition spd="slow" p14:dur="3400" advTm="6551">
        <p14:reveal/>
      </p:transition>
    </mc:Choice>
    <mc:Fallback xmlns="">
      <p:transition spd="slow" advTm="655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9F0BC6-64A8-4083-9DCA-B027AF32DEA7}"/>
              </a:ext>
            </a:extLst>
          </p:cNvPr>
          <p:cNvSpPr>
            <a:spLocks noGrp="1"/>
          </p:cNvSpPr>
          <p:nvPr>
            <p:ph type="title"/>
          </p:nvPr>
        </p:nvSpPr>
        <p:spPr/>
        <p:txBody>
          <a:bodyPr>
            <a:normAutofit fontScale="90000"/>
          </a:bodyPr>
          <a:lstStyle/>
          <a:p>
            <a:pPr algn="ctr"/>
            <a:r>
              <a:rPr lang="ba-RU" b="1" dirty="0">
                <a:latin typeface="Times New Roman" panose="02020603050405020304" pitchFamily="18" charset="0"/>
                <a:cs typeface="Times New Roman" panose="02020603050405020304" pitchFamily="18" charset="0"/>
              </a:rPr>
              <a:t>Балалар баҡсаһында уйын эшмәкәрлеге</a:t>
            </a:r>
            <a:endParaRPr lang="ru-RU"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02625E7-B089-4933-9F0B-6F0A2D529E15}"/>
              </a:ext>
            </a:extLst>
          </p:cNvPr>
          <p:cNvSpPr>
            <a:spLocks noGrp="1"/>
          </p:cNvSpPr>
          <p:nvPr>
            <p:ph idx="1"/>
          </p:nvPr>
        </p:nvSpPr>
        <p:spPr/>
        <p:txBody>
          <a:bodyPr>
            <a:noAutofit/>
          </a:bodyPr>
          <a:lstStyle/>
          <a:p>
            <a:r>
              <a:rPr lang="ba-RU" sz="2800" dirty="0">
                <a:latin typeface="Times New Roman" panose="02020603050405020304" pitchFamily="18" charset="0"/>
                <a:cs typeface="Times New Roman" panose="02020603050405020304" pitchFamily="18" charset="0"/>
              </a:rPr>
              <a:t>Бала саҡ уйындан, уйын бала саҡтан айырылғыһыҙ. Күп ваҡыт ололар уйынды бары тик күңел асыу сараһы тип кенә баһалаусан, ә балалар өсөн иһә ул- тотош бер донья.</a:t>
            </a:r>
          </a:p>
          <a:p>
            <a:r>
              <a:rPr lang="ba-RU" sz="2800" dirty="0">
                <a:latin typeface="Times New Roman" panose="02020603050405020304" pitchFamily="18" charset="0"/>
                <a:cs typeface="Times New Roman" panose="02020603050405020304" pitchFamily="18" charset="0"/>
              </a:rPr>
              <a:t>Л.С. Выгодский билдәләүенсә, уйын шәхес үҫеше сығанағы булып тора һәм уның яҡын аралыҡта үҫешенә шарттар тыуҙыра; «Бала уйын эшмәкәрлеге аша үҫә. Тик ошо мәғәнәлә генә уйын баланың төп эшмәкәрлеге тип һанала ала, йәғни уйын баланың үҫеш кимәлен билдәләү ролен үтәй».</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752208"/>
      </p:ext>
    </p:extLst>
  </p:cSld>
  <p:clrMapOvr>
    <a:masterClrMapping/>
  </p:clrMapOvr>
  <mc:AlternateContent xmlns:mc="http://schemas.openxmlformats.org/markup-compatibility/2006" xmlns:p14="http://schemas.microsoft.com/office/powerpoint/2010/main">
    <mc:Choice Requires="p14">
      <p:transition spd="slow" p14:dur="1500" advTm="11952">
        <p:split orient="vert"/>
      </p:transition>
    </mc:Choice>
    <mc:Fallback xmlns="">
      <p:transition spd="slow" advTm="11952">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1FA78CA-EDD5-4C26-A80F-75AA6D772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6908034"/>
      </p:ext>
    </p:extLst>
  </p:cSld>
  <p:clrMapOvr>
    <a:masterClrMapping/>
  </p:clrMapOvr>
  <p:transition spd="med">
    <p:pull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A3A59E-31FE-4859-B42E-30D369F49B1C}"/>
              </a:ext>
            </a:extLst>
          </p:cNvPr>
          <p:cNvSpPr>
            <a:spLocks noGrp="1"/>
          </p:cNvSpPr>
          <p:nvPr>
            <p:ph type="title"/>
          </p:nvPr>
        </p:nvSpPr>
        <p:spPr/>
        <p:txBody>
          <a:bodyPr/>
          <a:lstStyle/>
          <a:p>
            <a:pPr algn="ctr"/>
            <a:r>
              <a:rPr lang="ba-RU" dirty="0"/>
              <a:t>Аҡ тирәк – күк тирәк</a:t>
            </a:r>
            <a:endParaRPr lang="ru-RU" dirty="0"/>
          </a:p>
        </p:txBody>
      </p:sp>
      <p:sp>
        <p:nvSpPr>
          <p:cNvPr id="3" name="Объект 2">
            <a:extLst>
              <a:ext uri="{FF2B5EF4-FFF2-40B4-BE49-F238E27FC236}">
                <a16:creationId xmlns:a16="http://schemas.microsoft.com/office/drawing/2014/main" id="{05A5638B-D5CB-4621-9A43-F19E8BCC1315}"/>
              </a:ext>
            </a:extLst>
          </p:cNvPr>
          <p:cNvSpPr>
            <a:spLocks noGrp="1"/>
          </p:cNvSpPr>
          <p:nvPr>
            <p:ph idx="1"/>
          </p:nvPr>
        </p:nvSpPr>
        <p:spPr>
          <a:xfrm>
            <a:off x="1066800" y="1721224"/>
            <a:ext cx="10058400" cy="4313816"/>
          </a:xfrm>
        </p:spPr>
        <p:txBody>
          <a:bodyPr/>
          <a:lstStyle/>
          <a:p>
            <a:r>
              <a:rPr lang="ba-RU" dirty="0">
                <a:latin typeface="Times New Roman" panose="02020603050405020304" pitchFamily="18" charset="0"/>
                <a:cs typeface="Times New Roman" panose="02020603050405020304" pitchFamily="18" charset="0"/>
              </a:rPr>
              <a:t>Уйын барышы</a:t>
            </a:r>
            <a:r>
              <a:rPr lang="ru-RU" dirty="0">
                <a:latin typeface="Times New Roman" panose="02020603050405020304" pitchFamily="18" charset="0"/>
                <a:cs typeface="Times New Roman" panose="02020603050405020304" pitchFamily="18" charset="0"/>
              </a:rPr>
              <a:t>:</a:t>
            </a:r>
            <a:r>
              <a:rPr lang="ba-RU" dirty="0">
                <a:latin typeface="Times New Roman" panose="02020603050405020304" pitchFamily="18" charset="0"/>
                <a:cs typeface="Times New Roman" panose="02020603050405020304" pitchFamily="18" charset="0"/>
              </a:rPr>
              <a:t> балалар ике төркөмгә бүленә, 10 метр самаһы аралыҡ ҡалдырып, ҡара-ҡаршы теҙелеп баҫалар, тәүҙә бер төркөм һамаҡлай;</a:t>
            </a:r>
          </a:p>
          <a:p>
            <a:r>
              <a:rPr lang="ba-RU" dirty="0">
                <a:latin typeface="Times New Roman" panose="02020603050405020304" pitchFamily="18" charset="0"/>
                <a:cs typeface="Times New Roman" panose="02020603050405020304" pitchFamily="18" charset="0"/>
              </a:rPr>
              <a:t>Ҡабырғалы ҡамсылыҡ, </a:t>
            </a:r>
          </a:p>
          <a:p>
            <a:r>
              <a:rPr lang="ba-RU" dirty="0">
                <a:latin typeface="Times New Roman" panose="02020603050405020304" pitchFamily="18" charset="0"/>
                <a:cs typeface="Times New Roman" panose="02020603050405020304" pitchFamily="18" charset="0"/>
              </a:rPr>
              <a:t>Тама торған ҡамсылыҡ.</a:t>
            </a:r>
          </a:p>
          <a:p>
            <a:r>
              <a:rPr lang="ba-RU" dirty="0">
                <a:latin typeface="Times New Roman" panose="02020603050405020304" pitchFamily="18" charset="0"/>
                <a:cs typeface="Times New Roman" panose="02020603050405020304" pitchFamily="18" charset="0"/>
              </a:rPr>
              <a:t>Аҡ тирәк – күк тирәк,</a:t>
            </a:r>
          </a:p>
          <a:p>
            <a:r>
              <a:rPr lang="ba-RU" dirty="0">
                <a:latin typeface="Times New Roman" panose="02020603050405020304" pitchFamily="18" charset="0"/>
                <a:cs typeface="Times New Roman" panose="02020603050405020304" pitchFamily="18" charset="0"/>
              </a:rPr>
              <a:t>Беҙҙән һеҙгә кем кәрәк</a:t>
            </a:r>
            <a:r>
              <a:rPr lang="ru-RU" dirty="0">
                <a:latin typeface="Times New Roman" panose="02020603050405020304" pitchFamily="18" charset="0"/>
                <a:cs typeface="Times New Roman" panose="02020603050405020304" pitchFamily="18" charset="0"/>
              </a:rPr>
              <a:t>?</a:t>
            </a:r>
          </a:p>
          <a:p>
            <a:r>
              <a:rPr lang="ba-RU" dirty="0">
                <a:latin typeface="Times New Roman" panose="02020603050405020304" pitchFamily="18" charset="0"/>
                <a:cs typeface="Times New Roman" panose="02020603050405020304" pitchFamily="18" charset="0"/>
              </a:rPr>
              <a:t>И</a:t>
            </a:r>
            <a:r>
              <a:rPr lang="ru-RU" dirty="0" err="1">
                <a:latin typeface="Times New Roman" panose="02020603050405020304" pitchFamily="18" charset="0"/>
                <a:cs typeface="Times New Roman" panose="02020603050405020304" pitchFamily="18" charset="0"/>
              </a:rPr>
              <a:t>кенсе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төркөмдәгеләр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һамаҡлаған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балаларҙың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берәйһенең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исемен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әйтә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Мәҫәлән</a:t>
            </a:r>
            <a:r>
              <a:rPr lang="ru-RU" dirty="0">
                <a:latin typeface="Times New Roman" panose="02020603050405020304" pitchFamily="18" charset="0"/>
                <a:cs typeface="Times New Roman" panose="02020603050405020304" pitchFamily="18" charset="0"/>
              </a:rPr>
              <a:t>  «Ильяс батыр </a:t>
            </a:r>
            <a:r>
              <a:rPr lang="ru-RU" dirty="0" err="1">
                <a:latin typeface="Times New Roman" panose="02020603050405020304" pitchFamily="18" charset="0"/>
                <a:cs typeface="Times New Roman" panose="02020603050405020304" pitchFamily="18" charset="0"/>
              </a:rPr>
              <a:t>бик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кәрәк</a:t>
            </a:r>
            <a:r>
              <a:rPr lang="ru-RU" dirty="0">
                <a:latin typeface="Times New Roman" panose="02020603050405020304" pitchFamily="18" charset="0"/>
                <a:cs typeface="Times New Roman" panose="02020603050405020304" pitchFamily="18" charset="0"/>
              </a:rPr>
              <a:t>!»  Ильяс  </a:t>
            </a:r>
            <a:r>
              <a:rPr lang="ru-RU" dirty="0" err="1">
                <a:latin typeface="Times New Roman" panose="02020603050405020304" pitchFamily="18" charset="0"/>
                <a:cs typeface="Times New Roman" panose="02020603050405020304" pitchFamily="18" charset="0"/>
              </a:rPr>
              <a:t>тигән</a:t>
            </a:r>
            <a:r>
              <a:rPr lang="ru-RU" dirty="0">
                <a:latin typeface="Times New Roman" panose="02020603050405020304" pitchFamily="18" charset="0"/>
                <a:cs typeface="Times New Roman" panose="02020603050405020304" pitchFamily="18" charset="0"/>
              </a:rPr>
              <a:t>  бала, </a:t>
            </a:r>
            <a:r>
              <a:rPr lang="ru-RU" dirty="0" err="1">
                <a:latin typeface="Times New Roman" panose="02020603050405020304" pitchFamily="18" charset="0"/>
                <a:cs typeface="Times New Roman" panose="02020603050405020304" pitchFamily="18" charset="0"/>
              </a:rPr>
              <a:t>ҡаршы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яҡҡа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йүгереп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берәй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өҙөргә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тейеш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Әгәр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өҙә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яғына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сыға</a:t>
            </a:r>
            <a:r>
              <a:rPr lang="ru-RU" dirty="0">
                <a:latin typeface="Times New Roman" panose="02020603050405020304" pitchFamily="18" charset="0"/>
                <a:cs typeface="Times New Roman" panose="02020603050405020304" pitchFamily="18" charset="0"/>
              </a:rPr>
              <a:t>, ә </a:t>
            </a:r>
            <a:r>
              <a:rPr lang="ru-RU" dirty="0" err="1">
                <a:latin typeface="Times New Roman" panose="02020603050405020304" pitchFamily="18" charset="0"/>
                <a:cs typeface="Times New Roman" panose="02020603050405020304" pitchFamily="18" charset="0"/>
              </a:rPr>
              <a:t>өҙә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алмаһа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шул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яҡта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ҡала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Ҡайһы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төркөмдә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күп-шулар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еңеүсе</a:t>
            </a:r>
            <a:r>
              <a:rPr lang="ru-RU" dirty="0">
                <a:latin typeface="Times New Roman" panose="02020603050405020304" pitchFamily="18" charset="0"/>
                <a:cs typeface="Times New Roman" panose="02020603050405020304" pitchFamily="18" charset="0"/>
              </a:rPr>
              <a:t>.</a:t>
            </a:r>
            <a:endParaRPr lang="ba-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988815"/>
      </p:ext>
    </p:extLst>
  </p:cSld>
  <p:clrMapOvr>
    <a:masterClrMapping/>
  </p:clrMapOvr>
  <mc:AlternateContent xmlns:mc="http://schemas.openxmlformats.org/markup-compatibility/2006" xmlns:p14="http://schemas.microsoft.com/office/powerpoint/2010/main">
    <mc:Choice Requires="p14">
      <p:transition spd="slow" p14:dur="2500" advTm="17071">
        <p:checker/>
      </p:transition>
    </mc:Choice>
    <mc:Fallback xmlns="">
      <p:transition spd="slow" advTm="17071">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EA3A99-627C-4E1F-8E62-B06E82211662}"/>
              </a:ext>
            </a:extLst>
          </p:cNvPr>
          <p:cNvSpPr>
            <a:spLocks noGrp="1"/>
          </p:cNvSpPr>
          <p:nvPr>
            <p:ph type="title"/>
          </p:nvPr>
        </p:nvSpPr>
        <p:spPr>
          <a:xfrm>
            <a:off x="9296400" y="607392"/>
            <a:ext cx="2430780" cy="746279"/>
          </a:xfrm>
        </p:spPr>
        <p:txBody>
          <a:bodyPr>
            <a:normAutofit/>
          </a:bodyPr>
          <a:lstStyle/>
          <a:p>
            <a:r>
              <a:rPr lang="ba-RU" sz="4400" dirty="0"/>
              <a:t>М</a:t>
            </a:r>
            <a:r>
              <a:rPr lang="ba-RU" sz="4400" dirty="0">
                <a:latin typeface="Times New Roman" panose="02020603050405020304" pitchFamily="18" charset="0"/>
                <a:cs typeface="Times New Roman" panose="02020603050405020304" pitchFamily="18" charset="0"/>
              </a:rPr>
              <a:t>аҡсат</a:t>
            </a:r>
            <a:endParaRPr lang="ru-RU" sz="4400" dirty="0"/>
          </a:p>
        </p:txBody>
      </p:sp>
      <p:pic>
        <p:nvPicPr>
          <p:cNvPr id="6" name="Объект 5">
            <a:extLst>
              <a:ext uri="{FF2B5EF4-FFF2-40B4-BE49-F238E27FC236}">
                <a16:creationId xmlns:a16="http://schemas.microsoft.com/office/drawing/2014/main" id="{CE2B4171-A3F7-4A5E-AF7D-581008BE0A2E}"/>
              </a:ext>
            </a:extLst>
          </p:cNvPr>
          <p:cNvPicPr>
            <a:picLocks noGrp="1" noChangeAspect="1"/>
          </p:cNvPicPr>
          <p:nvPr>
            <p:ph idx="1"/>
          </p:nvPr>
        </p:nvPicPr>
        <p:blipFill>
          <a:blip r:embed="rId2"/>
          <a:stretch>
            <a:fillRect/>
          </a:stretch>
        </p:blipFill>
        <p:spPr>
          <a:xfrm>
            <a:off x="251013" y="295835"/>
            <a:ext cx="8498540" cy="6248399"/>
          </a:xfrm>
        </p:spPr>
      </p:pic>
      <p:sp>
        <p:nvSpPr>
          <p:cNvPr id="4" name="Текст 3">
            <a:extLst>
              <a:ext uri="{FF2B5EF4-FFF2-40B4-BE49-F238E27FC236}">
                <a16:creationId xmlns:a16="http://schemas.microsoft.com/office/drawing/2014/main" id="{E851EDCD-FA8C-4938-BD65-BE4340052B88}"/>
              </a:ext>
            </a:extLst>
          </p:cNvPr>
          <p:cNvSpPr>
            <a:spLocks noGrp="1"/>
          </p:cNvSpPr>
          <p:nvPr>
            <p:ph type="body" sz="half" idx="2"/>
          </p:nvPr>
        </p:nvSpPr>
        <p:spPr>
          <a:xfrm>
            <a:off x="9296400" y="1819835"/>
            <a:ext cx="2430780" cy="3971365"/>
          </a:xfrm>
        </p:spPr>
        <p:txBody>
          <a:bodyPr>
            <a:noAutofit/>
          </a:bodyPr>
          <a:lstStyle/>
          <a:p>
            <a:r>
              <a:rPr lang="ba-RU" sz="2400" dirty="0">
                <a:latin typeface="Times New Roman" panose="02020603050405020304" pitchFamily="18" charset="0"/>
                <a:cs typeface="Times New Roman" panose="02020603050405020304" pitchFamily="18" charset="0"/>
              </a:rPr>
              <a:t>Уйын балаларҙың тән мускулдарын төрлө хәрәкәтсел эшкә йәлеп итә, иғтибарлылыҡ, дуҫлыҡ сифаттары тәрбиәләй.</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60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6156">
        <p15:prstTrans prst="drape"/>
      </p:transition>
    </mc:Choice>
    <mc:Fallback xmlns="">
      <p:transition spd="slow" advTm="1615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A17D6C-11AB-435B-BB55-D519C0E7143F}"/>
              </a:ext>
            </a:extLst>
          </p:cNvPr>
          <p:cNvSpPr>
            <a:spLocks noGrp="1"/>
          </p:cNvSpPr>
          <p:nvPr>
            <p:ph type="title"/>
          </p:nvPr>
        </p:nvSpPr>
        <p:spPr/>
        <p:txBody>
          <a:bodyPr>
            <a:normAutofit fontScale="90000"/>
          </a:bodyPr>
          <a:lstStyle/>
          <a:p>
            <a:pPr algn="ctr"/>
            <a:r>
              <a:rPr lang="ru-RU" sz="2400" b="1" dirty="0" err="1">
                <a:solidFill>
                  <a:srgbClr val="215868"/>
                </a:solidFill>
                <a:latin typeface="Times New Roman" panose="02020603050405020304" pitchFamily="18" charset="0"/>
              </a:rPr>
              <a:t>Йөҙөк</a:t>
            </a:r>
            <a:r>
              <a:rPr lang="ru-RU" sz="2400" b="1" dirty="0">
                <a:solidFill>
                  <a:srgbClr val="215868"/>
                </a:solidFill>
                <a:latin typeface="Times New Roman" panose="02020603050405020304" pitchFamily="18" charset="0"/>
              </a:rPr>
              <a:t> </a:t>
            </a:r>
            <a:r>
              <a:rPr lang="ru-RU" sz="2400" b="1" dirty="0" err="1">
                <a:solidFill>
                  <a:srgbClr val="215868"/>
                </a:solidFill>
                <a:latin typeface="Times New Roman" panose="02020603050405020304" pitchFamily="18" charset="0"/>
              </a:rPr>
              <a:t>һалыш</a:t>
            </a:r>
            <a:r>
              <a:rPr lang="ru-RU" sz="2400" b="1" dirty="0">
                <a:solidFill>
                  <a:srgbClr val="215868"/>
                </a:solidFill>
                <a:latin typeface="Times New Roman" panose="02020603050405020304" pitchFamily="18" charset="0"/>
              </a:rPr>
              <a:t>.</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Теҙелешеп</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ултыраһың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Һәр</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кемдең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алдына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һалған</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һымаҡ</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итәһең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дә</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берәүһенә</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генә</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һалып</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китәһең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Шанан</a:t>
            </a:r>
            <a:r>
              <a:rPr lang="ru-RU" sz="2400" dirty="0">
                <a:solidFill>
                  <a:srgbClr val="215868"/>
                </a:solidFill>
                <a:latin typeface="Times New Roman" panose="02020603050405020304" pitchFamily="18" charset="0"/>
              </a:rPr>
              <a:t>:</a:t>
            </a:r>
            <a:br>
              <a:rPr lang="ru-RU" sz="2400" dirty="0">
                <a:solidFill>
                  <a:srgbClr val="215868"/>
                </a:solidFill>
                <a:latin typeface="Times New Roman" panose="02020603050405020304" pitchFamily="18" charset="0"/>
              </a:rPr>
            </a:b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Йөҙөк</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кемдә</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Әйт</a:t>
            </a:r>
            <a:r>
              <a:rPr lang="ru-RU" sz="2400" dirty="0">
                <a:solidFill>
                  <a:srgbClr val="215868"/>
                </a:solidFill>
                <a:latin typeface="Times New Roman" panose="02020603050405020304" pitchFamily="18" charset="0"/>
              </a:rPr>
              <a:t>, — </a:t>
            </a:r>
            <a:r>
              <a:rPr lang="ru-RU" sz="2400" dirty="0" err="1">
                <a:solidFill>
                  <a:srgbClr val="215868"/>
                </a:solidFill>
                <a:latin typeface="Times New Roman" panose="02020603050405020304" pitchFamily="18" charset="0"/>
              </a:rPr>
              <a:t>тиһең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көтөүсе</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эҙләй</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Тапмаһа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уйын</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дауам</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итә</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тапһа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кемдән</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таба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шул</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кеше</a:t>
            </a:r>
            <a:r>
              <a:rPr lang="ru-RU" sz="2400" dirty="0">
                <a:solidFill>
                  <a:srgbClr val="215868"/>
                </a:solidFill>
                <a:latin typeface="Times New Roman" panose="02020603050405020304" pitchFamily="18" charset="0"/>
              </a:rPr>
              <a:t> — </a:t>
            </a:r>
            <a:r>
              <a:rPr lang="ru-RU" sz="2400" dirty="0" err="1">
                <a:solidFill>
                  <a:srgbClr val="215868"/>
                </a:solidFill>
                <a:latin typeface="Times New Roman" panose="02020603050405020304" pitchFamily="18" charset="0"/>
              </a:rPr>
              <a:t>көтөүсе</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була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һин</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уның</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урынына</a:t>
            </a:r>
            <a:r>
              <a:rPr lang="ru-RU" sz="2400" dirty="0">
                <a:solidFill>
                  <a:srgbClr val="215868"/>
                </a:solidFill>
                <a:latin typeface="Times New Roman" panose="02020603050405020304" pitchFamily="18" charset="0"/>
              </a:rPr>
              <a:t> </a:t>
            </a:r>
            <a:r>
              <a:rPr lang="ru-RU" sz="2400" dirty="0" err="1">
                <a:solidFill>
                  <a:srgbClr val="215868"/>
                </a:solidFill>
                <a:latin typeface="Times New Roman" panose="02020603050405020304" pitchFamily="18" charset="0"/>
              </a:rPr>
              <a:t>ултыраһың</a:t>
            </a:r>
            <a:r>
              <a:rPr lang="ru-RU" sz="2400" dirty="0">
                <a:solidFill>
                  <a:srgbClr val="215868"/>
                </a:solidFill>
                <a:latin typeface="Times New Roman" panose="02020603050405020304" pitchFamily="18" charset="0"/>
              </a:rPr>
              <a:t>.</a:t>
            </a:r>
            <a:br>
              <a:rPr lang="ru-RU" sz="2400" dirty="0"/>
            </a:br>
            <a:endParaRPr lang="ru-RU" sz="24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85051DCC-7E62-4E3D-8EA7-BF3F6628D723}"/>
              </a:ext>
            </a:extLst>
          </p:cNvPr>
          <p:cNvPicPr>
            <a:picLocks noGrp="1" noChangeAspect="1"/>
          </p:cNvPicPr>
          <p:nvPr>
            <p:ph sz="half" idx="1"/>
          </p:nvPr>
        </p:nvPicPr>
        <p:blipFill>
          <a:blip r:embed="rId2"/>
          <a:stretch>
            <a:fillRect/>
          </a:stretch>
        </p:blipFill>
        <p:spPr>
          <a:xfrm>
            <a:off x="1183341" y="2103438"/>
            <a:ext cx="4338918" cy="4324256"/>
          </a:xfrm>
        </p:spPr>
      </p:pic>
      <p:pic>
        <p:nvPicPr>
          <p:cNvPr id="8" name="Объект 7">
            <a:extLst>
              <a:ext uri="{FF2B5EF4-FFF2-40B4-BE49-F238E27FC236}">
                <a16:creationId xmlns:a16="http://schemas.microsoft.com/office/drawing/2014/main" id="{22880FF3-BA27-47A3-9C5C-BA63D80FD20E}"/>
              </a:ext>
            </a:extLst>
          </p:cNvPr>
          <p:cNvPicPr>
            <a:picLocks noGrp="1" noChangeAspect="1"/>
          </p:cNvPicPr>
          <p:nvPr>
            <p:ph sz="half" idx="2"/>
          </p:nvPr>
        </p:nvPicPr>
        <p:blipFill>
          <a:blip r:embed="rId3"/>
          <a:stretch>
            <a:fillRect/>
          </a:stretch>
        </p:blipFill>
        <p:spPr>
          <a:xfrm>
            <a:off x="6302188" y="2103438"/>
            <a:ext cx="4464424" cy="4324256"/>
          </a:xfrm>
        </p:spPr>
      </p:pic>
      <p:sp>
        <p:nvSpPr>
          <p:cNvPr id="9" name="Прямоугольник 8">
            <a:extLst>
              <a:ext uri="{FF2B5EF4-FFF2-40B4-BE49-F238E27FC236}">
                <a16:creationId xmlns:a16="http://schemas.microsoft.com/office/drawing/2014/main" id="{4EDB6A8A-45A1-410F-898B-7EDF850D0A49}"/>
              </a:ext>
            </a:extLst>
          </p:cNvPr>
          <p:cNvSpPr/>
          <p:nvPr/>
        </p:nvSpPr>
        <p:spPr>
          <a:xfrm>
            <a:off x="3048000" y="2551837"/>
            <a:ext cx="6096000" cy="369332"/>
          </a:xfrm>
          <a:prstGeom prst="rect">
            <a:avLst/>
          </a:prstGeom>
        </p:spPr>
        <p:txBody>
          <a:bodyPr>
            <a:spAutoFit/>
          </a:bodyPr>
          <a:lstStyle/>
          <a:p>
            <a:endParaRPr lang="ru-RU" dirty="0"/>
          </a:p>
        </p:txBody>
      </p:sp>
    </p:spTree>
    <p:extLst>
      <p:ext uri="{BB962C8B-B14F-4D97-AF65-F5344CB8AC3E}">
        <p14:creationId xmlns:p14="http://schemas.microsoft.com/office/powerpoint/2010/main" val="2524500099"/>
      </p:ext>
    </p:extLst>
  </p:cSld>
  <p:clrMapOvr>
    <a:masterClrMapping/>
  </p:clrMapOvr>
  <mc:AlternateContent xmlns:mc="http://schemas.openxmlformats.org/markup-compatibility/2006" xmlns:p14="http://schemas.microsoft.com/office/powerpoint/2010/main">
    <mc:Choice Requires="p14">
      <p:transition spd="slow" p14:dur="2500" advTm="14720">
        <p:checker/>
      </p:transition>
    </mc:Choice>
    <mc:Fallback xmlns="">
      <p:transition spd="slow" advTm="14720">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5A0AC4-D47C-46D7-8BCD-66655DD8C620}"/>
              </a:ext>
            </a:extLst>
          </p:cNvPr>
          <p:cNvSpPr>
            <a:spLocks noGrp="1"/>
          </p:cNvSpPr>
          <p:nvPr>
            <p:ph type="title"/>
          </p:nvPr>
        </p:nvSpPr>
        <p:spPr>
          <a:xfrm>
            <a:off x="1066800" y="367554"/>
            <a:ext cx="10058400" cy="1120587"/>
          </a:xfrm>
        </p:spPr>
        <p:txBody>
          <a:bodyPr/>
          <a:lstStyle/>
          <a:p>
            <a:pPr algn="ctr"/>
            <a:r>
              <a:rPr lang="ru-RU" i="1" dirty="0">
                <a:solidFill>
                  <a:srgbClr val="000000"/>
                </a:solidFill>
                <a:latin typeface="Times New Roman" panose="02020603050405020304" pitchFamily="18" charset="0"/>
              </a:rPr>
              <a:t>“</a:t>
            </a:r>
            <a:r>
              <a:rPr lang="ru-RU" i="1" dirty="0" err="1">
                <a:solidFill>
                  <a:srgbClr val="000000"/>
                </a:solidFill>
                <a:latin typeface="Times New Roman" panose="02020603050405020304" pitchFamily="18" charset="0"/>
              </a:rPr>
              <a:t>Ҡурай</a:t>
            </a:r>
            <a:r>
              <a:rPr lang="ru-RU" i="1" dirty="0">
                <a:solidFill>
                  <a:srgbClr val="000000"/>
                </a:solidFill>
                <a:latin typeface="Times New Roman" panose="02020603050405020304" pitchFamily="18" charset="0"/>
              </a:rPr>
              <a:t>” </a:t>
            </a:r>
            <a:r>
              <a:rPr lang="ru-RU" i="1" dirty="0" err="1">
                <a:solidFill>
                  <a:srgbClr val="000000"/>
                </a:solidFill>
                <a:latin typeface="Times New Roman" panose="02020603050405020304" pitchFamily="18" charset="0"/>
              </a:rPr>
              <a:t>уйынын</a:t>
            </a:r>
            <a:r>
              <a:rPr lang="ru-RU" i="1" dirty="0">
                <a:solidFill>
                  <a:srgbClr val="000000"/>
                </a:solidFill>
                <a:latin typeface="Times New Roman" panose="02020603050405020304" pitchFamily="18" charset="0"/>
              </a:rPr>
              <a:t> </a:t>
            </a:r>
            <a:r>
              <a:rPr lang="ru-RU" i="1" dirty="0" err="1">
                <a:solidFill>
                  <a:srgbClr val="000000"/>
                </a:solidFill>
                <a:latin typeface="Times New Roman" panose="02020603050405020304" pitchFamily="18" charset="0"/>
              </a:rPr>
              <a:t>уйнау</a:t>
            </a:r>
            <a:endParaRPr lang="ru-RU" dirty="0"/>
          </a:p>
        </p:txBody>
      </p:sp>
      <p:sp>
        <p:nvSpPr>
          <p:cNvPr id="3" name="Объект 2">
            <a:extLst>
              <a:ext uri="{FF2B5EF4-FFF2-40B4-BE49-F238E27FC236}">
                <a16:creationId xmlns:a16="http://schemas.microsoft.com/office/drawing/2014/main" id="{C11AEF57-929B-47A8-83CB-0FC492B0BD8F}"/>
              </a:ext>
            </a:extLst>
          </p:cNvPr>
          <p:cNvSpPr>
            <a:spLocks noGrp="1"/>
          </p:cNvSpPr>
          <p:nvPr>
            <p:ph idx="1"/>
          </p:nvPr>
        </p:nvSpPr>
        <p:spPr>
          <a:xfrm>
            <a:off x="1066800" y="1748117"/>
            <a:ext cx="10058400" cy="4742329"/>
          </a:xfrm>
        </p:spPr>
        <p:txBody>
          <a:bodyPr>
            <a:normAutofit fontScale="92500" lnSpcReduction="20000"/>
          </a:bodyPr>
          <a:lstStyle/>
          <a:p>
            <a:r>
              <a:rPr lang="ru-RU" dirty="0" err="1">
                <a:solidFill>
                  <a:srgbClr val="424242"/>
                </a:solidFill>
                <a:latin typeface="Verdana" panose="020B0604030504040204" pitchFamily="34" charset="0"/>
              </a:rPr>
              <a:t>Ҡурай</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тауышын</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ишетеп</a:t>
            </a:r>
            <a:r>
              <a:rPr lang="ru-RU" dirty="0">
                <a:solidFill>
                  <a:srgbClr val="424242"/>
                </a:solidFill>
                <a:latin typeface="Verdana" panose="020B0604030504040204" pitchFamily="34" charset="0"/>
              </a:rPr>
              <a:t>,</a:t>
            </a:r>
          </a:p>
          <a:p>
            <a:r>
              <a:rPr lang="ru-RU" dirty="0" err="1">
                <a:solidFill>
                  <a:srgbClr val="424242"/>
                </a:solidFill>
                <a:latin typeface="Verdana" panose="020B0604030504040204" pitchFamily="34" charset="0"/>
              </a:rPr>
              <a:t>Беҙ</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сығабыҙ</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болонға</a:t>
            </a:r>
            <a:r>
              <a:rPr lang="ru-RU" dirty="0">
                <a:solidFill>
                  <a:srgbClr val="424242"/>
                </a:solidFill>
                <a:latin typeface="Verdana" panose="020B0604030504040204" pitchFamily="34" charset="0"/>
              </a:rPr>
              <a:t>.</a:t>
            </a:r>
          </a:p>
          <a:p>
            <a:r>
              <a:rPr lang="ru-RU" dirty="0">
                <a:solidFill>
                  <a:srgbClr val="424242"/>
                </a:solidFill>
                <a:latin typeface="Verdana" panose="020B0604030504040204" pitchFamily="34" charset="0"/>
              </a:rPr>
              <a:t>(</a:t>
            </a:r>
            <a:r>
              <a:rPr lang="ru-RU" i="1" dirty="0" err="1">
                <a:solidFill>
                  <a:srgbClr val="424242"/>
                </a:solidFill>
                <a:latin typeface="Verdana" panose="020B0604030504040204" pitchFamily="34" charset="0"/>
              </a:rPr>
              <a:t>Ҡурайсы</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уртала</a:t>
            </a:r>
            <a:r>
              <a:rPr lang="ru-RU" i="1" dirty="0">
                <a:solidFill>
                  <a:srgbClr val="424242"/>
                </a:solidFill>
                <a:latin typeface="Verdana" panose="020B0604030504040204" pitchFamily="34" charset="0"/>
              </a:rPr>
              <a:t> тора, </a:t>
            </a:r>
            <a:r>
              <a:rPr lang="ru-RU" i="1" dirty="0" err="1">
                <a:solidFill>
                  <a:srgbClr val="424242"/>
                </a:solidFill>
                <a:latin typeface="Verdana" panose="020B0604030504040204" pitchFamily="34" charset="0"/>
              </a:rPr>
              <a:t>балалар</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йырлап</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йөрөйҙәр</a:t>
            </a:r>
            <a:r>
              <a:rPr lang="ru-RU" dirty="0">
                <a:solidFill>
                  <a:srgbClr val="424242"/>
                </a:solidFill>
                <a:latin typeface="Verdana" panose="020B0604030504040204" pitchFamily="34" charset="0"/>
              </a:rPr>
              <a:t>)</a:t>
            </a:r>
          </a:p>
          <a:p>
            <a:r>
              <a:rPr lang="ru-RU" dirty="0" err="1">
                <a:solidFill>
                  <a:srgbClr val="424242"/>
                </a:solidFill>
                <a:latin typeface="Verdana" panose="020B0604030504040204" pitchFamily="34" charset="0"/>
              </a:rPr>
              <a:t>Ҡурайсы</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менән</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бергәләп</a:t>
            </a:r>
            <a:endParaRPr lang="ru-RU" dirty="0">
              <a:solidFill>
                <a:srgbClr val="424242"/>
              </a:solidFill>
              <a:latin typeface="Verdana" panose="020B0604030504040204" pitchFamily="34" charset="0"/>
            </a:endParaRPr>
          </a:p>
          <a:p>
            <a:r>
              <a:rPr lang="ru-RU" dirty="0" err="1">
                <a:solidFill>
                  <a:srgbClr val="424242"/>
                </a:solidFill>
                <a:latin typeface="Verdana" panose="020B0604030504040204" pitchFamily="34" charset="0"/>
              </a:rPr>
              <a:t>Түңәрәктә</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уйнарға</a:t>
            </a:r>
            <a:r>
              <a:rPr lang="ru-RU" dirty="0">
                <a:solidFill>
                  <a:srgbClr val="424242"/>
                </a:solidFill>
                <a:latin typeface="Verdana" panose="020B0604030504040204" pitchFamily="34" charset="0"/>
              </a:rPr>
              <a:t>.</a:t>
            </a:r>
          </a:p>
          <a:p>
            <a:r>
              <a:rPr lang="ru-RU" dirty="0">
                <a:solidFill>
                  <a:srgbClr val="424242"/>
                </a:solidFill>
                <a:latin typeface="Verdana" panose="020B0604030504040204" pitchFamily="34" charset="0"/>
              </a:rPr>
              <a:t>(</a:t>
            </a:r>
            <a:r>
              <a:rPr lang="ru-RU" dirty="0" err="1">
                <a:solidFill>
                  <a:srgbClr val="424242"/>
                </a:solidFill>
                <a:latin typeface="Verdana" panose="020B0604030504040204" pitchFamily="34" charset="0"/>
              </a:rPr>
              <a:t>тыпырлайҙар</a:t>
            </a:r>
            <a:r>
              <a:rPr lang="ru-RU" dirty="0">
                <a:solidFill>
                  <a:srgbClr val="424242"/>
                </a:solidFill>
                <a:latin typeface="Verdana" panose="020B0604030504040204" pitchFamily="34" charset="0"/>
              </a:rPr>
              <a:t>)</a:t>
            </a:r>
          </a:p>
          <a:p>
            <a:r>
              <a:rPr lang="ru-RU" dirty="0" err="1">
                <a:solidFill>
                  <a:srgbClr val="424242"/>
                </a:solidFill>
                <a:latin typeface="Verdana" panose="020B0604030504040204" pitchFamily="34" charset="0"/>
              </a:rPr>
              <a:t>Һай</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һай</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һай</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һай</a:t>
            </a:r>
            <a:endParaRPr lang="ru-RU" dirty="0">
              <a:solidFill>
                <a:srgbClr val="424242"/>
              </a:solidFill>
              <a:latin typeface="Verdana" panose="020B0604030504040204" pitchFamily="34" charset="0"/>
            </a:endParaRPr>
          </a:p>
          <a:p>
            <a:r>
              <a:rPr lang="ru-RU" dirty="0">
                <a:solidFill>
                  <a:srgbClr val="424242"/>
                </a:solidFill>
                <a:latin typeface="Verdana" panose="020B0604030504040204" pitchFamily="34" charset="0"/>
              </a:rPr>
              <a:t>Матур </a:t>
            </a:r>
            <a:r>
              <a:rPr lang="ru-RU" dirty="0" err="1">
                <a:solidFill>
                  <a:srgbClr val="424242"/>
                </a:solidFill>
                <a:latin typeface="Verdana" panose="020B0604030504040204" pitchFamily="34" charset="0"/>
              </a:rPr>
              <a:t>йәшел</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болонда</a:t>
            </a:r>
            <a:r>
              <a:rPr lang="ru-RU" dirty="0">
                <a:solidFill>
                  <a:srgbClr val="424242"/>
                </a:solidFill>
                <a:latin typeface="Verdana" panose="020B0604030504040204" pitchFamily="34" charset="0"/>
              </a:rPr>
              <a:t>.</a:t>
            </a:r>
          </a:p>
          <a:p>
            <a:r>
              <a:rPr lang="ru-RU" dirty="0">
                <a:solidFill>
                  <a:srgbClr val="424242"/>
                </a:solidFill>
                <a:latin typeface="Verdana" panose="020B0604030504040204" pitchFamily="34" charset="0"/>
              </a:rPr>
              <a:t>(</a:t>
            </a:r>
            <a:r>
              <a:rPr lang="ru-RU" i="1" dirty="0" err="1">
                <a:solidFill>
                  <a:srgbClr val="424242"/>
                </a:solidFill>
                <a:latin typeface="Verdana" panose="020B0604030504040204" pitchFamily="34" charset="0"/>
              </a:rPr>
              <a:t>түңәрәкте</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ҡыҫалар</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унан</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киңәйтәләр</a:t>
            </a:r>
            <a:r>
              <a:rPr lang="ru-RU" dirty="0">
                <a:solidFill>
                  <a:srgbClr val="424242"/>
                </a:solidFill>
                <a:latin typeface="Verdana" panose="020B0604030504040204" pitchFamily="34" charset="0"/>
              </a:rPr>
              <a:t>)</a:t>
            </a:r>
          </a:p>
          <a:p>
            <a:r>
              <a:rPr lang="ru-RU" dirty="0" err="1">
                <a:solidFill>
                  <a:srgbClr val="424242"/>
                </a:solidFill>
                <a:latin typeface="Verdana" panose="020B0604030504040204" pitchFamily="34" charset="0"/>
              </a:rPr>
              <a:t>Ҡурайыңды</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беҙгә</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бир</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ҙә</a:t>
            </a:r>
            <a:endParaRPr lang="ru-RU" dirty="0">
              <a:solidFill>
                <a:srgbClr val="424242"/>
              </a:solidFill>
              <a:latin typeface="Verdana" panose="020B0604030504040204" pitchFamily="34" charset="0"/>
            </a:endParaRPr>
          </a:p>
          <a:p>
            <a:r>
              <a:rPr lang="ru-RU" dirty="0" err="1">
                <a:solidFill>
                  <a:srgbClr val="424242"/>
                </a:solidFill>
                <a:latin typeface="Verdana" panose="020B0604030504040204" pitchFamily="34" charset="0"/>
              </a:rPr>
              <a:t>Үҙең</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ҡарама</a:t>
            </a:r>
            <a:r>
              <a:rPr lang="ru-RU" dirty="0">
                <a:solidFill>
                  <a:srgbClr val="424242"/>
                </a:solidFill>
                <a:latin typeface="Verdana" panose="020B0604030504040204" pitchFamily="34" charset="0"/>
              </a:rPr>
              <a:t> </a:t>
            </a:r>
            <a:r>
              <a:rPr lang="ru-RU" dirty="0" err="1">
                <a:solidFill>
                  <a:srgbClr val="424242"/>
                </a:solidFill>
                <a:latin typeface="Verdana" panose="020B0604030504040204" pitchFamily="34" charset="0"/>
              </a:rPr>
              <a:t>бында</a:t>
            </a:r>
            <a:r>
              <a:rPr lang="ru-RU" dirty="0">
                <a:solidFill>
                  <a:srgbClr val="424242"/>
                </a:solidFill>
                <a:latin typeface="Verdana" panose="020B0604030504040204" pitchFamily="34" charset="0"/>
              </a:rPr>
              <a:t>.</a:t>
            </a:r>
          </a:p>
          <a:p>
            <a:r>
              <a:rPr lang="ru-RU" dirty="0">
                <a:solidFill>
                  <a:srgbClr val="424242"/>
                </a:solidFill>
                <a:latin typeface="Verdana" panose="020B0604030504040204" pitchFamily="34" charset="0"/>
              </a:rPr>
              <a:t>(</a:t>
            </a:r>
            <a:r>
              <a:rPr lang="ru-RU" i="1" dirty="0" err="1">
                <a:solidFill>
                  <a:srgbClr val="424242"/>
                </a:solidFill>
                <a:latin typeface="Verdana" panose="020B0604030504040204" pitchFamily="34" charset="0"/>
              </a:rPr>
              <a:t>балалар</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сәпәкәйләй</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ҡурайсы</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бейеп</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ике</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баланың</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араһына</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барып</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баҫа</a:t>
            </a:r>
            <a:r>
              <a:rPr lang="ru-RU" i="1" dirty="0">
                <a:solidFill>
                  <a:srgbClr val="424242"/>
                </a:solidFill>
                <a:latin typeface="Verdana" panose="020B0604030504040204" pitchFamily="34" charset="0"/>
              </a:rPr>
              <a:t> ла, </a:t>
            </a:r>
            <a:r>
              <a:rPr lang="ru-RU" i="1" dirty="0" err="1">
                <a:solidFill>
                  <a:srgbClr val="424242"/>
                </a:solidFill>
                <a:latin typeface="Verdana" panose="020B0604030504040204" pitchFamily="34" charset="0"/>
              </a:rPr>
              <a:t>ҡурайын</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һона</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Һай</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тигән</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тауышҡа</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ике</a:t>
            </a:r>
            <a:r>
              <a:rPr lang="ru-RU" i="1" dirty="0">
                <a:solidFill>
                  <a:srgbClr val="424242"/>
                </a:solidFill>
                <a:latin typeface="Verdana" panose="020B0604030504040204" pitchFamily="34" charset="0"/>
              </a:rPr>
              <a:t> бала </a:t>
            </a:r>
            <a:r>
              <a:rPr lang="ru-RU" i="1" dirty="0" err="1">
                <a:solidFill>
                  <a:srgbClr val="424242"/>
                </a:solidFill>
                <a:latin typeface="Verdana" panose="020B0604030504040204" pitchFamily="34" charset="0"/>
              </a:rPr>
              <a:t>ике</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яҡҡа</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йүгерәләр</a:t>
            </a:r>
            <a:r>
              <a:rPr lang="ru-RU" i="1" dirty="0">
                <a:solidFill>
                  <a:srgbClr val="424242"/>
                </a:solidFill>
                <a:latin typeface="Verdana" panose="020B0604030504040204" pitchFamily="34" charset="0"/>
              </a:rPr>
              <a:t>, кем </a:t>
            </a:r>
            <a:r>
              <a:rPr lang="ru-RU" i="1" dirty="0" err="1">
                <a:solidFill>
                  <a:srgbClr val="424242"/>
                </a:solidFill>
                <a:latin typeface="Verdana" panose="020B0604030504040204" pitchFamily="34" charset="0"/>
              </a:rPr>
              <a:t>беренсе</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ҡурайҙы</a:t>
            </a:r>
            <a:r>
              <a:rPr lang="ru-RU" i="1" dirty="0">
                <a:solidFill>
                  <a:srgbClr val="424242"/>
                </a:solidFill>
                <a:latin typeface="Verdana" panose="020B0604030504040204" pitchFamily="34" charset="0"/>
              </a:rPr>
              <a:t> ала- </a:t>
            </a:r>
            <a:r>
              <a:rPr lang="ru-RU" i="1" dirty="0" err="1">
                <a:solidFill>
                  <a:srgbClr val="424242"/>
                </a:solidFill>
                <a:latin typeface="Verdana" panose="020B0604030504040204" pitchFamily="34" charset="0"/>
              </a:rPr>
              <a:t>шул</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ҡурайсы</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була</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уйын</a:t>
            </a:r>
            <a:r>
              <a:rPr lang="ru-RU" i="1" dirty="0">
                <a:solidFill>
                  <a:srgbClr val="424242"/>
                </a:solidFill>
                <a:latin typeface="Verdana" panose="020B0604030504040204" pitchFamily="34" charset="0"/>
              </a:rPr>
              <a:t> </a:t>
            </a:r>
            <a:r>
              <a:rPr lang="ru-RU" i="1" dirty="0" err="1">
                <a:solidFill>
                  <a:srgbClr val="424242"/>
                </a:solidFill>
                <a:latin typeface="Verdana" panose="020B0604030504040204" pitchFamily="34" charset="0"/>
              </a:rPr>
              <a:t>ҡабатлана</a:t>
            </a:r>
            <a:r>
              <a:rPr lang="ru-RU" dirty="0">
                <a:solidFill>
                  <a:srgbClr val="424242"/>
                </a:solidFill>
                <a:latin typeface="Verdana" panose="020B0604030504040204" pitchFamily="34" charset="0"/>
              </a:rPr>
              <a:t>)</a:t>
            </a:r>
            <a:br>
              <a:rPr lang="ru-RU" dirty="0"/>
            </a:br>
            <a:endParaRPr lang="ru-RU" dirty="0"/>
          </a:p>
        </p:txBody>
      </p:sp>
    </p:spTree>
    <p:extLst>
      <p:ext uri="{BB962C8B-B14F-4D97-AF65-F5344CB8AC3E}">
        <p14:creationId xmlns:p14="http://schemas.microsoft.com/office/powerpoint/2010/main" val="3165367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5D1E05-8B97-4319-B8E2-C796595C8197}"/>
              </a:ext>
            </a:extLst>
          </p:cNvPr>
          <p:cNvSpPr>
            <a:spLocks noGrp="1"/>
          </p:cNvSpPr>
          <p:nvPr>
            <p:ph type="title"/>
          </p:nvPr>
        </p:nvSpPr>
        <p:spPr>
          <a:xfrm>
            <a:off x="9233647" y="706004"/>
            <a:ext cx="2430780" cy="1445525"/>
          </a:xfrm>
        </p:spPr>
        <p:txBody>
          <a:bodyPr>
            <a:noAutofit/>
          </a:bodyPr>
          <a:lstStyle/>
          <a:p>
            <a:pPr algn="ctr"/>
            <a:br>
              <a:rPr lang="ru-RU" sz="3200" b="1" dirty="0"/>
            </a:br>
            <a:br>
              <a:rPr lang="ru-RU" sz="3200" b="1" dirty="0"/>
            </a:br>
            <a:r>
              <a:rPr lang="ru-RU" b="1" dirty="0">
                <a:latin typeface="Times New Roman" panose="02020603050405020304" pitchFamily="18" charset="0"/>
                <a:cs typeface="Times New Roman" panose="02020603050405020304" pitchFamily="18" charset="0"/>
              </a:rPr>
              <a:t>«ҠАП ТА ҠОП» УЙЫНЫ</a:t>
            </a:r>
            <a:br>
              <a:rPr lang="ru-RU" sz="3200" dirty="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692471E8-EADA-4620-9491-0AA6038CC713}"/>
              </a:ext>
            </a:extLst>
          </p:cNvPr>
          <p:cNvPicPr>
            <a:picLocks noGrp="1" noChangeAspect="1"/>
          </p:cNvPicPr>
          <p:nvPr>
            <p:ph idx="1"/>
          </p:nvPr>
        </p:nvPicPr>
        <p:blipFill>
          <a:blip r:embed="rId2"/>
          <a:stretch>
            <a:fillRect/>
          </a:stretch>
        </p:blipFill>
        <p:spPr>
          <a:xfrm>
            <a:off x="959224" y="268941"/>
            <a:ext cx="7091082" cy="6355977"/>
          </a:xfrm>
        </p:spPr>
      </p:pic>
      <p:sp>
        <p:nvSpPr>
          <p:cNvPr id="4" name="Текст 3">
            <a:extLst>
              <a:ext uri="{FF2B5EF4-FFF2-40B4-BE49-F238E27FC236}">
                <a16:creationId xmlns:a16="http://schemas.microsoft.com/office/drawing/2014/main" id="{5F4A2CE2-71A0-4BD3-B0AC-F84999A9D193}"/>
              </a:ext>
            </a:extLst>
          </p:cNvPr>
          <p:cNvSpPr>
            <a:spLocks noGrp="1"/>
          </p:cNvSpPr>
          <p:nvPr>
            <p:ph type="body" sz="half" idx="2"/>
          </p:nvPr>
        </p:nvSpPr>
        <p:spPr>
          <a:xfrm>
            <a:off x="9296400" y="1918447"/>
            <a:ext cx="2430780" cy="4233549"/>
          </a:xfrm>
        </p:spPr>
        <p:txBody>
          <a:bodyPr>
            <a:normAutofit fontScale="25000" lnSpcReduction="20000"/>
          </a:bodyPr>
          <a:lstStyle/>
          <a:p>
            <a:br>
              <a:rPr lang="ru-RU" sz="29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Балалар</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түңәрәк</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яһап</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теҙелешеп</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ултыралар</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һәм</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һамаҡлайҙар</a:t>
            </a:r>
            <a:r>
              <a:rPr lang="ru-RU" sz="6400" dirty="0">
                <a:latin typeface="Times New Roman" panose="02020603050405020304" pitchFamily="18" charset="0"/>
                <a:cs typeface="Times New Roman" panose="02020603050405020304" pitchFamily="18" charset="0"/>
              </a:rPr>
              <a:t>. </a:t>
            </a:r>
          </a:p>
          <a:p>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Беҙ,беҙ,беҙ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инек</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Беҙ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ун</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ике</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ҡыҙ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инек</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Баҙға</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төштөк</a:t>
            </a:r>
            <a:r>
              <a:rPr lang="ru-RU" sz="6400" dirty="0">
                <a:latin typeface="Times New Roman" panose="02020603050405020304" pitchFamily="18" charset="0"/>
                <a:cs typeface="Times New Roman" panose="02020603050405020304" pitchFamily="18" charset="0"/>
              </a:rPr>
              <a:t>, май </a:t>
            </a:r>
            <a:r>
              <a:rPr lang="ru-RU" sz="6400" dirty="0" err="1">
                <a:latin typeface="Times New Roman" panose="02020603050405020304" pitchFamily="18" charset="0"/>
                <a:cs typeface="Times New Roman" panose="02020603050405020304" pitchFamily="18" charset="0"/>
              </a:rPr>
              <a:t>ашаныҡ</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Аҡ</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келәттә</a:t>
            </a:r>
            <a:r>
              <a:rPr lang="ru-RU" sz="6400" dirty="0">
                <a:latin typeface="Times New Roman" panose="02020603050405020304" pitchFamily="18" charset="0"/>
                <a:cs typeface="Times New Roman" panose="02020603050405020304" pitchFamily="18" charset="0"/>
              </a:rPr>
              <a:t> бал </a:t>
            </a:r>
            <a:r>
              <a:rPr lang="ru-RU" sz="6400" dirty="0" err="1">
                <a:latin typeface="Times New Roman" panose="02020603050405020304" pitchFamily="18" charset="0"/>
                <a:cs typeface="Times New Roman" panose="02020603050405020304" pitchFamily="18" charset="0"/>
              </a:rPr>
              <a:t>ашаныҡ</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Бер</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таҡтаға</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теҙелдек</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Таң</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атҡансы</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юҡ</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булдыҡ</a:t>
            </a:r>
            <a:r>
              <a:rPr lang="ru-RU" sz="6400" dirty="0">
                <a:latin typeface="Times New Roman" panose="02020603050405020304" pitchFamily="18" charset="0"/>
                <a:cs typeface="Times New Roman" panose="02020603050405020304" pitchFamily="18" charset="0"/>
              </a:rPr>
              <a:t>. </a:t>
            </a:r>
            <a:br>
              <a:rPr lang="ru-RU" sz="6400" dirty="0">
                <a:latin typeface="Times New Roman" panose="02020603050405020304" pitchFamily="18" charset="0"/>
                <a:cs typeface="Times New Roman" panose="02020603050405020304" pitchFamily="18" charset="0"/>
              </a:rPr>
            </a:br>
            <a:r>
              <a:rPr lang="ru-RU" sz="6400" dirty="0" err="1">
                <a:latin typeface="Times New Roman" panose="02020603050405020304" pitchFamily="18" charset="0"/>
                <a:cs typeface="Times New Roman" panose="02020603050405020304" pitchFamily="18" charset="0"/>
              </a:rPr>
              <a:t>Әпсен</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төпсөн</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ҡап</a:t>
            </a:r>
            <a:r>
              <a:rPr lang="ru-RU" sz="6400" dirty="0">
                <a:latin typeface="Times New Roman" panose="02020603050405020304" pitchFamily="18" charset="0"/>
                <a:cs typeface="Times New Roman" panose="02020603050405020304" pitchFamily="18" charset="0"/>
              </a:rPr>
              <a:t> та </a:t>
            </a:r>
            <a:r>
              <a:rPr lang="ru-RU" sz="6400" dirty="0" err="1">
                <a:latin typeface="Times New Roman" panose="02020603050405020304" pitchFamily="18" charset="0"/>
                <a:cs typeface="Times New Roman" panose="02020603050405020304" pitchFamily="18" charset="0"/>
              </a:rPr>
              <a:t>ҡоп</a:t>
            </a:r>
            <a:r>
              <a:rPr lang="ru-RU" sz="6400" dirty="0">
                <a:latin typeface="Times New Roman" panose="02020603050405020304" pitchFamily="18" charset="0"/>
                <a:cs typeface="Times New Roman" panose="02020603050405020304" pitchFamily="18" charset="0"/>
              </a:rPr>
              <a:t>! </a:t>
            </a:r>
          </a:p>
          <a:p>
            <a:r>
              <a:rPr lang="ru-RU" sz="6400" dirty="0">
                <a:latin typeface="Times New Roman" panose="02020603050405020304" pitchFamily="18" charset="0"/>
                <a:cs typeface="Times New Roman" panose="02020603050405020304" pitchFamily="18" charset="0"/>
              </a:rPr>
              <a:t>«</a:t>
            </a:r>
            <a:r>
              <a:rPr lang="ru-RU" sz="6400" dirty="0" err="1">
                <a:latin typeface="Times New Roman" panose="02020603050405020304" pitchFamily="18" charset="0"/>
                <a:cs typeface="Times New Roman" panose="02020603050405020304" pitchFamily="18" charset="0"/>
              </a:rPr>
              <a:t>Ҡоп</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һүҙе</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әйтелгәс</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бөтә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балалар</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ауыҙҙарын</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йомоп</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шым</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ҡала</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һәм</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бер-береһен</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көлдөрөргә</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тырыша</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Көлөп</a:t>
            </a:r>
            <a:r>
              <a:rPr lang="ru-RU" sz="6400" dirty="0">
                <a:latin typeface="Times New Roman" panose="02020603050405020304" pitchFamily="18" charset="0"/>
                <a:cs typeface="Times New Roman" panose="02020603050405020304" pitchFamily="18" charset="0"/>
              </a:rPr>
              <a:t> </a:t>
            </a:r>
            <a:r>
              <a:rPr lang="ru-RU" sz="6400" dirty="0" err="1">
                <a:latin typeface="Times New Roman" panose="02020603050405020304" pitchFamily="18" charset="0"/>
                <a:cs typeface="Times New Roman" panose="02020603050405020304" pitchFamily="18" charset="0"/>
              </a:rPr>
              <a:t>ебәреүсе</a:t>
            </a:r>
            <a:r>
              <a:rPr lang="ru-RU" sz="6400" dirty="0">
                <a:latin typeface="Times New Roman" panose="02020603050405020304" pitchFamily="18" charset="0"/>
                <a:cs typeface="Times New Roman" panose="02020603050405020304" pitchFamily="18" charset="0"/>
              </a:rPr>
              <a:t> наказ </a:t>
            </a:r>
            <a:r>
              <a:rPr lang="ru-RU" sz="6400" dirty="0" err="1">
                <a:latin typeface="Times New Roman" panose="02020603050405020304" pitchFamily="18" charset="0"/>
                <a:cs typeface="Times New Roman" panose="02020603050405020304" pitchFamily="18" charset="0"/>
              </a:rPr>
              <a:t>үтәй</a:t>
            </a:r>
            <a:r>
              <a:rPr lang="ru-RU" sz="6400" dirty="0">
                <a:latin typeface="Times New Roman" panose="02020603050405020304" pitchFamily="18" charset="0"/>
                <a:cs typeface="Times New Roman" panose="02020603050405020304" pitchFamily="18" charset="0"/>
              </a:rPr>
              <a:t>.</a:t>
            </a:r>
          </a:p>
          <a:p>
            <a:br>
              <a:rPr lang="ru-RU" sz="5600" dirty="0"/>
            </a:br>
            <a:endParaRPr lang="ru-RU" sz="5600" dirty="0"/>
          </a:p>
        </p:txBody>
      </p:sp>
    </p:spTree>
    <p:extLst>
      <p:ext uri="{BB962C8B-B14F-4D97-AF65-F5344CB8AC3E}">
        <p14:creationId xmlns:p14="http://schemas.microsoft.com/office/powerpoint/2010/main" val="1488862339"/>
      </p:ext>
    </p:extLst>
  </p:cSld>
  <p:clrMapOvr>
    <a:masterClrMapping/>
  </p:clrMapOvr>
  <mc:AlternateContent xmlns:mc="http://schemas.openxmlformats.org/markup-compatibility/2006" xmlns:p14="http://schemas.microsoft.com/office/powerpoint/2010/main">
    <mc:Choice Requires="p14">
      <p:transition spd="slow" p14:dur="1600" advTm="32772">
        <p:blinds dir="vert"/>
      </p:transition>
    </mc:Choice>
    <mc:Fallback xmlns="">
      <p:transition spd="slow" advTm="32772">
        <p:blinds dir="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TM03457510[[fn=Савон]]</Template>
  <TotalTime>274</TotalTime>
  <Words>1038</Words>
  <Application>Microsoft Office PowerPoint</Application>
  <PresentationFormat>Широкоэкранный</PresentationFormat>
  <Paragraphs>65</Paragraphs>
  <Slides>18</Slides>
  <Notes>0</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Calibri</vt:lpstr>
      <vt:lpstr>Century Gothic</vt:lpstr>
      <vt:lpstr>Garamond</vt:lpstr>
      <vt:lpstr>Tahoma</vt:lpstr>
      <vt:lpstr>Times New Roman</vt:lpstr>
      <vt:lpstr>Verdana</vt:lpstr>
      <vt:lpstr>Савон</vt:lpstr>
      <vt:lpstr>Баймаҡ ҡалаһының 5-се һанлы балалар баҡсаһы </vt:lpstr>
      <vt:lpstr>      Башҡорт халыҡ уйындары</vt:lpstr>
      <vt:lpstr>Балалар баҡсаһында уйын эшмәкәрлеге</vt:lpstr>
      <vt:lpstr>Презентация PowerPoint</vt:lpstr>
      <vt:lpstr>Аҡ тирәк – күк тирәк</vt:lpstr>
      <vt:lpstr>Маҡсат</vt:lpstr>
      <vt:lpstr>Йөҙөк һалыш. Теҙелешеп ултыраһың. Һәр кемдең алдына һалған һымаҡ итәһең дә, берәүһенә генә һалып китәһең. Шанан: — Йөҙөк кемдә? Әйт, — тиһең, көтөүсе эҙләй. Тапмаһа, уйын дауам итә, тапһа, кемдән таба, шул кеше — көтөүсе була, һин уның урынына ултыраһың. </vt:lpstr>
      <vt:lpstr>“Ҡурай” уйынын уйнау</vt:lpstr>
      <vt:lpstr>  «ҠАП ТА ҠОП» УЙЫНЫ </vt:lpstr>
      <vt:lpstr>Айыу, бүре юҡ икән.</vt:lpstr>
      <vt:lpstr>Йәшерәм яулыҡ Балалар түңәрәк яһап ултыралар, араларынан көтөүсе һайлана. Ул яулыҡ ала.Балалар йырлай: Йәшерәм-йәшерәм яулығымды  Йәшел ҡайын аҫтына.  Һиҙҙермәйсә һалып китәм  Бер иптәшем артына.  Көтөүсе булған бала түңәрәкте уратып йөрөй һәм бер уңайлы ваҡытта һиҙҙермәй генә яулыҡты бер иптәшенең артына һалып китә. Ә үҙе һаман яулыҡты йәшереп тотҡан һымаҡ йөрөй.  Артында яулыҡ ятҡан бала, көтөүсе түңәрәкте әйләнеп килгәнсе, үҙенең артында яулыҡ ятҡанын һиҙмәй ултырһа, көтөүсе уның янына килеп еткәс, яулыҡты ала ла уға яулыҡ менән һуға. Был бала көтөүсе булып ҡала. Әгәр ҙә түңәрәктәге бала артына яулыҡ һалынғанын һиҙеп ҡалһа, тиҙ генә тороп, көтөүсе артынан йүгерә. Ә көтөүсе яулыҡтан һуғылмаҫ өсөн, түңәрәк буйлап йүгереп, уны баҫтырған иптәшенең урынына ултырырға тырыша. Әгәр ултырып өлгөрмәһә, ул тағы көтөүсе була һәм уйын яңынан башлана. </vt:lpstr>
      <vt:lpstr>Презентация PowerPoint</vt:lpstr>
      <vt:lpstr>Энә менән еп</vt:lpstr>
      <vt:lpstr>Сума өйрәк, сума ҡаҙ</vt:lpstr>
      <vt:lpstr>Презентация PowerPoint</vt:lpstr>
      <vt:lpstr> Уйын “Алырмын ҡош,бирмәм ҡош”. </vt:lpstr>
      <vt:lpstr>Уйындарҙа хәрәкәт – хәрәкәттә бәрәкәт!</vt:lpstr>
      <vt:lpstr>Иғтибарығыҙ өсөн  рәхмәт!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Баймаҡ ҡалаһының 5-се һанлы балалар баҡсаһы</dc:title>
  <dc:creator>Гузелия Каримова</dc:creator>
  <cp:lastModifiedBy>Гузелия Каримова</cp:lastModifiedBy>
  <cp:revision>27</cp:revision>
  <dcterms:created xsi:type="dcterms:W3CDTF">2022-03-24T03:35:07Z</dcterms:created>
  <dcterms:modified xsi:type="dcterms:W3CDTF">2023-03-01T05:30:35Z</dcterms:modified>
</cp:coreProperties>
</file>